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9"/>
  </p:notesMasterIdLst>
  <p:sldIdLst>
    <p:sldId id="257" r:id="rId2"/>
    <p:sldId id="271" r:id="rId3"/>
    <p:sldId id="282" r:id="rId4"/>
    <p:sldId id="289" r:id="rId5"/>
    <p:sldId id="285" r:id="rId6"/>
    <p:sldId id="290" r:id="rId7"/>
    <p:sldId id="291" r:id="rId8"/>
  </p:sldIdLst>
  <p:sldSz cx="9144000" cy="5715000" type="screen16x1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1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688"/>
    <p:restoredTop sz="94944"/>
  </p:normalViewPr>
  <p:slideViewPr>
    <p:cSldViewPr snapToGrid="0">
      <p:cViewPr varScale="1">
        <p:scale>
          <a:sx n="173" d="100"/>
          <a:sy n="173" d="100"/>
        </p:scale>
        <p:origin x="1440"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7FF27B-557D-334F-8D5E-B327C5A298E9}" type="datetimeFigureOut">
              <a:rPr lang="en-AU" smtClean="0"/>
              <a:t>13/12/2024</a:t>
            </a:fld>
            <a:endParaRPr lang="en-AU" dirty="0"/>
          </a:p>
        </p:txBody>
      </p:sp>
      <p:sp>
        <p:nvSpPr>
          <p:cNvPr id="4" name="Slide Image Placeholder 3"/>
          <p:cNvSpPr>
            <a:spLocks noGrp="1" noRot="1" noChangeAspect="1"/>
          </p:cNvSpPr>
          <p:nvPr>
            <p:ph type="sldImg" idx="2"/>
          </p:nvPr>
        </p:nvSpPr>
        <p:spPr>
          <a:xfrm>
            <a:off x="960438" y="1143000"/>
            <a:ext cx="4937125" cy="3086100"/>
          </a:xfrm>
          <a:prstGeom prst="rect">
            <a:avLst/>
          </a:prstGeom>
          <a:noFill/>
          <a:ln w="12700">
            <a:solidFill>
              <a:prstClr val="black"/>
            </a:solidFill>
          </a:ln>
        </p:spPr>
        <p:txBody>
          <a:bodyPr vert="horz" lIns="91440" tIns="45720" rIns="91440" bIns="45720" rtlCol="0" anchor="ctr"/>
          <a:lstStyle/>
          <a:p>
            <a:endParaRPr lang="en-AU"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E05C736-FAD4-1E4D-89A5-433D4AA2963B}" type="slidenum">
              <a:rPr lang="en-AU" smtClean="0"/>
              <a:t>‹#›</a:t>
            </a:fld>
            <a:endParaRPr lang="en-AU" dirty="0"/>
          </a:p>
        </p:txBody>
      </p:sp>
    </p:spTree>
    <p:extLst>
      <p:ext uri="{BB962C8B-B14F-4D97-AF65-F5344CB8AC3E}">
        <p14:creationId xmlns:p14="http://schemas.microsoft.com/office/powerpoint/2010/main" val="1137832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6E05C736-FAD4-1E4D-89A5-433D4AA2963B}" type="slidenum">
              <a:rPr lang="en-AU" smtClean="0"/>
              <a:t>1</a:t>
            </a:fld>
            <a:endParaRPr lang="en-AU" dirty="0"/>
          </a:p>
        </p:txBody>
      </p:sp>
    </p:spTree>
    <p:extLst>
      <p:ext uri="{BB962C8B-B14F-4D97-AF65-F5344CB8AC3E}">
        <p14:creationId xmlns:p14="http://schemas.microsoft.com/office/powerpoint/2010/main" val="32278041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6E05C736-FAD4-1E4D-89A5-433D4AA2963B}" type="slidenum">
              <a:rPr lang="en-AU" smtClean="0"/>
              <a:t>5</a:t>
            </a:fld>
            <a:endParaRPr lang="en-AU" dirty="0"/>
          </a:p>
        </p:txBody>
      </p:sp>
    </p:spTree>
    <p:extLst>
      <p:ext uri="{BB962C8B-B14F-4D97-AF65-F5344CB8AC3E}">
        <p14:creationId xmlns:p14="http://schemas.microsoft.com/office/powerpoint/2010/main" val="30232331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6E05C736-FAD4-1E4D-89A5-433D4AA2963B}" type="slidenum">
              <a:rPr lang="en-AU" smtClean="0"/>
              <a:t>6</a:t>
            </a:fld>
            <a:endParaRPr lang="en-AU" dirty="0"/>
          </a:p>
        </p:txBody>
      </p:sp>
    </p:spTree>
    <p:extLst>
      <p:ext uri="{BB962C8B-B14F-4D97-AF65-F5344CB8AC3E}">
        <p14:creationId xmlns:p14="http://schemas.microsoft.com/office/powerpoint/2010/main" val="9678810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6E05C736-FAD4-1E4D-89A5-433D4AA2963B}" type="slidenum">
              <a:rPr lang="en-AU" smtClean="0"/>
              <a:t>7</a:t>
            </a:fld>
            <a:endParaRPr lang="en-AU" dirty="0"/>
          </a:p>
        </p:txBody>
      </p:sp>
    </p:spTree>
    <p:extLst>
      <p:ext uri="{BB962C8B-B14F-4D97-AF65-F5344CB8AC3E}">
        <p14:creationId xmlns:p14="http://schemas.microsoft.com/office/powerpoint/2010/main" val="19862218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935302"/>
            <a:ext cx="6858000" cy="1989667"/>
          </a:xfrm>
          <a:prstGeom prst="rect">
            <a:avLst/>
          </a:prstGeom>
        </p:spPr>
        <p:txBody>
          <a:bodyPr anchor="b">
            <a:normAutofit/>
          </a:bodyPr>
          <a:lstStyle>
            <a:lvl1pPr algn="ctr">
              <a:defRPr sz="2400" baseline="0">
                <a:latin typeface="Times New Roman" panose="02020603050405020304" pitchFamily="18" charset="0"/>
              </a:defRPr>
            </a:lvl1pPr>
          </a:lstStyle>
          <a:p>
            <a:r>
              <a:rPr lang="en-GB" dirty="0"/>
              <a:t>Click to edit Master title style</a:t>
            </a:r>
            <a:endParaRPr lang="en-US" dirty="0"/>
          </a:p>
        </p:txBody>
      </p:sp>
      <p:sp>
        <p:nvSpPr>
          <p:cNvPr id="3" name="Subtitle 2"/>
          <p:cNvSpPr>
            <a:spLocks noGrp="1"/>
          </p:cNvSpPr>
          <p:nvPr>
            <p:ph type="subTitle" idx="1"/>
          </p:nvPr>
        </p:nvSpPr>
        <p:spPr>
          <a:xfrm>
            <a:off x="1143000" y="3001698"/>
            <a:ext cx="6858000" cy="1379802"/>
          </a:xfrm>
        </p:spPr>
        <p:txBody>
          <a:bodyPr/>
          <a:lstStyle>
            <a:lvl1pPr marL="0" indent="0" algn="ctr">
              <a:buNone/>
              <a:defRPr sz="1800" baseline="0">
                <a:latin typeface="Times New Roman" panose="02020603050405020304" pitchFamily="18"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dirty="0"/>
              <a:t>Click to edit Master subtitle style</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12/13/24</a:t>
            </a:fld>
            <a:endParaRPr lang="en-US" dirty="0"/>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29336870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12/13/24</a:t>
            </a:fld>
            <a:endParaRPr lang="en-US" dirty="0"/>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272992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04271"/>
            <a:ext cx="1971675" cy="4843198"/>
          </a:xfrm>
          <a:prstGeom prst="rect">
            <a:avLst/>
          </a:prstGeo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628650" y="304271"/>
            <a:ext cx="5800725" cy="484319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12/13/24</a:t>
            </a:fld>
            <a:endParaRPr lang="en-US" dirty="0"/>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4079955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12/13/24</a:t>
            </a:fld>
            <a:endParaRPr lang="en-US" dirty="0"/>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3791419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7" y="1424782"/>
            <a:ext cx="7886700" cy="2377281"/>
          </a:xfrm>
          <a:prstGeom prst="rect">
            <a:avLst/>
          </a:prstGeo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623887" y="3824553"/>
            <a:ext cx="7886700" cy="1250156"/>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D4E6CF7E-C746-084D-BF17-6C523B0D2ACF}" type="datetimeFigureOut">
              <a:rPr lang="en-US" smtClean="0"/>
              <a:t>12/13/24</a:t>
            </a:fld>
            <a:endParaRPr lang="en-US" dirty="0"/>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40353098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Content Placeholder 2"/>
          <p:cNvSpPr>
            <a:spLocks noGrp="1"/>
          </p:cNvSpPr>
          <p:nvPr>
            <p:ph sz="half" idx="1"/>
          </p:nvPr>
        </p:nvSpPr>
        <p:spPr>
          <a:xfrm>
            <a:off x="628650" y="1521354"/>
            <a:ext cx="3886200" cy="362611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4629150" y="1521354"/>
            <a:ext cx="3886200" cy="362611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D4E6CF7E-C746-084D-BF17-6C523B0D2ACF}" type="datetimeFigureOut">
              <a:rPr lang="en-US" smtClean="0"/>
              <a:t>12/13/24</a:t>
            </a:fld>
            <a:endParaRPr lang="en-US" dirty="0"/>
          </a:p>
        </p:txBody>
      </p:sp>
      <p:sp>
        <p:nvSpPr>
          <p:cNvPr id="6" name="Footer Placeholder 5"/>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3369116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04271"/>
            <a:ext cx="7886700" cy="1104636"/>
          </a:xfrm>
          <a:prstGeom prst="rect">
            <a:avLst/>
          </a:prstGeom>
        </p:spPr>
        <p:txBody>
          <a:bodyPr/>
          <a:lstStyle/>
          <a:p>
            <a:r>
              <a:rPr lang="en-GB"/>
              <a:t>Click to edit Master title style</a:t>
            </a:r>
            <a:endParaRPr lang="en-US" dirty="0"/>
          </a:p>
        </p:txBody>
      </p:sp>
      <p:sp>
        <p:nvSpPr>
          <p:cNvPr id="3" name="Text Placeholder 2"/>
          <p:cNvSpPr>
            <a:spLocks noGrp="1"/>
          </p:cNvSpPr>
          <p:nvPr>
            <p:ph type="body" idx="1"/>
          </p:nvPr>
        </p:nvSpPr>
        <p:spPr>
          <a:xfrm>
            <a:off x="629842" y="1400969"/>
            <a:ext cx="3868340" cy="68659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629842" y="2087563"/>
            <a:ext cx="3868340" cy="307049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4629150" y="1400969"/>
            <a:ext cx="3887391" cy="68659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4629150" y="2087563"/>
            <a:ext cx="3887391" cy="307049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D4E6CF7E-C746-084D-BF17-6C523B0D2ACF}" type="datetimeFigureOut">
              <a:rPr lang="en-US" smtClean="0"/>
              <a:t>12/13/24</a:t>
            </a:fld>
            <a:endParaRPr lang="en-US" dirty="0"/>
          </a:p>
        </p:txBody>
      </p:sp>
      <p:sp>
        <p:nvSpPr>
          <p:cNvPr id="8" name="Footer Placeholder 7"/>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9" name="Slide Number Placeholder 8"/>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2664674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D4E6CF7E-C746-084D-BF17-6C523B0D2ACF}" type="datetimeFigureOut">
              <a:rPr lang="en-US" smtClean="0"/>
              <a:t>12/13/24</a:t>
            </a:fld>
            <a:endParaRPr lang="en-US" dirty="0"/>
          </a:p>
        </p:txBody>
      </p:sp>
      <p:sp>
        <p:nvSpPr>
          <p:cNvPr id="4" name="Footer Placeholder 3"/>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5" name="Slide Number Placeholder 4"/>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3866156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E6CF7E-C746-084D-BF17-6C523B0D2ACF}" type="datetimeFigureOut">
              <a:rPr lang="en-US" smtClean="0"/>
              <a:t>12/13/24</a:t>
            </a:fld>
            <a:endParaRPr lang="en-US" dirty="0"/>
          </a:p>
        </p:txBody>
      </p:sp>
      <p:sp>
        <p:nvSpPr>
          <p:cNvPr id="3" name="Footer Placeholder 2"/>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4" name="Slide Number Placeholder 3"/>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528716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81000"/>
            <a:ext cx="2949178" cy="1333500"/>
          </a:xfrm>
          <a:prstGeom prst="rect">
            <a:avLst/>
          </a:prstGeo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3887391" y="822855"/>
            <a:ext cx="4629150" cy="406135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29841" y="1714500"/>
            <a:ext cx="2949178" cy="31763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D4E6CF7E-C746-084D-BF17-6C523B0D2ACF}" type="datetimeFigureOut">
              <a:rPr lang="en-US" smtClean="0"/>
              <a:t>12/13/24</a:t>
            </a:fld>
            <a:endParaRPr lang="en-US" dirty="0"/>
          </a:p>
        </p:txBody>
      </p:sp>
      <p:sp>
        <p:nvSpPr>
          <p:cNvPr id="6" name="Footer Placeholder 5"/>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11274299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81000"/>
            <a:ext cx="2949178" cy="1333500"/>
          </a:xfrm>
          <a:prstGeom prst="rect">
            <a:avLst/>
          </a:prstGeo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3887391" y="822855"/>
            <a:ext cx="4629150" cy="4061354"/>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dirty="0"/>
              <a:t>Click icon to add picture</a:t>
            </a:r>
            <a:endParaRPr lang="en-US" dirty="0"/>
          </a:p>
        </p:txBody>
      </p:sp>
      <p:sp>
        <p:nvSpPr>
          <p:cNvPr id="4" name="Text Placeholder 3"/>
          <p:cNvSpPr>
            <a:spLocks noGrp="1"/>
          </p:cNvSpPr>
          <p:nvPr>
            <p:ph type="body" sz="half" idx="2"/>
          </p:nvPr>
        </p:nvSpPr>
        <p:spPr>
          <a:xfrm>
            <a:off x="629841" y="1714500"/>
            <a:ext cx="2949178" cy="31763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D4E6CF7E-C746-084D-BF17-6C523B0D2ACF}" type="datetimeFigureOut">
              <a:rPr lang="en-US" smtClean="0"/>
              <a:t>12/13/24</a:t>
            </a:fld>
            <a:endParaRPr lang="en-US" dirty="0"/>
          </a:p>
        </p:txBody>
      </p:sp>
      <p:sp>
        <p:nvSpPr>
          <p:cNvPr id="6" name="Footer Placeholder 5"/>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1871510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25450" y="606954"/>
            <a:ext cx="7886700" cy="3626115"/>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2"/>
          </p:nvPr>
        </p:nvSpPr>
        <p:spPr>
          <a:xfrm>
            <a:off x="628650" y="5296959"/>
            <a:ext cx="2057400" cy="304271"/>
          </a:xfrm>
          <a:prstGeom prst="rect">
            <a:avLst/>
          </a:prstGeom>
        </p:spPr>
        <p:txBody>
          <a:bodyPr vert="horz" lIns="91440" tIns="45720" rIns="91440" bIns="45720" rtlCol="0" anchor="ctr"/>
          <a:lstStyle>
            <a:lvl1pPr algn="l">
              <a:defRPr sz="900" b="0" i="0">
                <a:solidFill>
                  <a:schemeClr val="tx1">
                    <a:tint val="82000"/>
                  </a:schemeClr>
                </a:solidFill>
                <a:latin typeface="Times New Roman" panose="02020603050405020304" pitchFamily="18" charset="0"/>
              </a:defRPr>
            </a:lvl1pPr>
          </a:lstStyle>
          <a:p>
            <a:fld id="{D4E6CF7E-C746-084D-BF17-6C523B0D2ACF}" type="datetimeFigureOut">
              <a:rPr lang="en-US" smtClean="0"/>
              <a:pPr/>
              <a:t>12/13/24</a:t>
            </a:fld>
            <a:endParaRPr lang="en-US" dirty="0"/>
          </a:p>
        </p:txBody>
      </p:sp>
      <p:sp>
        <p:nvSpPr>
          <p:cNvPr id="6" name="Slide Number Placeholder 5"/>
          <p:cNvSpPr>
            <a:spLocks noGrp="1"/>
          </p:cNvSpPr>
          <p:nvPr>
            <p:ph type="sldNum" sz="quarter" idx="4"/>
          </p:nvPr>
        </p:nvSpPr>
        <p:spPr>
          <a:xfrm>
            <a:off x="6457950" y="5296959"/>
            <a:ext cx="2057400" cy="304271"/>
          </a:xfrm>
          <a:prstGeom prst="rect">
            <a:avLst/>
          </a:prstGeom>
        </p:spPr>
        <p:txBody>
          <a:bodyPr vert="horz" lIns="91440" tIns="45720" rIns="91440" bIns="45720" rtlCol="0" anchor="ctr"/>
          <a:lstStyle>
            <a:lvl1pPr algn="r">
              <a:defRPr sz="900" b="0" i="0">
                <a:solidFill>
                  <a:schemeClr val="tx1">
                    <a:tint val="82000"/>
                  </a:schemeClr>
                </a:solidFill>
                <a:latin typeface="Times New Roman" panose="02020603050405020304" pitchFamily="18" charset="0"/>
              </a:defRPr>
            </a:lvl1pPr>
          </a:lstStyle>
          <a:p>
            <a:fld id="{32A23974-83D8-7045-B8FB-83D6C4E40E34}" type="slidenum">
              <a:rPr lang="en-US" smtClean="0"/>
              <a:pPr/>
              <a:t>‹#›</a:t>
            </a:fld>
            <a:endParaRPr lang="en-US" dirty="0"/>
          </a:p>
        </p:txBody>
      </p:sp>
    </p:spTree>
    <p:extLst>
      <p:ext uri="{BB962C8B-B14F-4D97-AF65-F5344CB8AC3E}">
        <p14:creationId xmlns:p14="http://schemas.microsoft.com/office/powerpoint/2010/main" val="14470376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b="0" i="0" kern="1200">
          <a:solidFill>
            <a:schemeClr val="tx1"/>
          </a:solidFill>
          <a:latin typeface="Times New Roman" panose="02020603050405020304" pitchFamily="18" charset="0"/>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83E145E-7437-5592-0FFF-32B24FCB537F}"/>
              </a:ext>
            </a:extLst>
          </p:cNvPr>
          <p:cNvSpPr txBox="1">
            <a:spLocks noChangeArrowheads="1"/>
          </p:cNvSpPr>
          <p:nvPr/>
        </p:nvSpPr>
        <p:spPr bwMode="auto">
          <a:xfrm>
            <a:off x="0" y="59996"/>
            <a:ext cx="9144000" cy="511256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Times New Roman" panose="02020603050405020304" pitchFamily="18" charset="0"/>
                <a:ea typeface="+mn-ea"/>
                <a:cs typeface="+mn-cs"/>
              </a:rPr>
              <a:t>Luke 21:5-19</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Times New Roman" panose="02020603050405020304"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r>
              <a:rPr lang="en-US" kern="0" dirty="0">
                <a:solidFill>
                  <a:schemeClr val="bg1"/>
                </a:solidFill>
                <a:latin typeface="Times New Roman" panose="02020603050405020304" pitchFamily="18" charset="0"/>
                <a:ea typeface="+mn-ea"/>
                <a:cs typeface="Times New Roman" panose="02020603050405020304" pitchFamily="18" charset="0"/>
              </a:rPr>
              <a:t>3  Slides</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Times New Roman" panose="02020603050405020304" pitchFamily="18" charset="0"/>
              <a:ea typeface="+mn-ea"/>
              <a:cs typeface="+mn-cs"/>
            </a:endParaRPr>
          </a:p>
        </p:txBody>
      </p:sp>
    </p:spTree>
    <p:extLst>
      <p:ext uri="{BB962C8B-B14F-4D97-AF65-F5344CB8AC3E}">
        <p14:creationId xmlns:p14="http://schemas.microsoft.com/office/powerpoint/2010/main" val="39027168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ext Box 4">
            <a:extLst>
              <a:ext uri="{FF2B5EF4-FFF2-40B4-BE49-F238E27FC236}">
                <a16:creationId xmlns:a16="http://schemas.microsoft.com/office/drawing/2014/main" id="{36360AE9-4356-30FF-96CC-16A6408493FB}"/>
              </a:ext>
            </a:extLst>
          </p:cNvPr>
          <p:cNvSpPr txBox="1">
            <a:spLocks noChangeArrowheads="1"/>
          </p:cNvSpPr>
          <p:nvPr/>
        </p:nvSpPr>
        <p:spPr bwMode="auto">
          <a:xfrm>
            <a:off x="22444" y="0"/>
            <a:ext cx="9144000" cy="5279587"/>
          </a:xfrm>
          <a:prstGeom prst="rect">
            <a:avLst/>
          </a:prstGeom>
          <a:noFill/>
          <a:ln w="9525">
            <a:noFill/>
            <a:miter lim="800000"/>
            <a:headEnd/>
            <a:tailEnd/>
          </a:ln>
        </p:spPr>
        <p:txBody>
          <a:bodyPr wrap="square">
            <a:prstTxWarp prst="textNoShape">
              <a:avLst/>
            </a:prstTxWarp>
            <a:spAutoFit/>
          </a:bodyPr>
          <a:lstStyle/>
          <a:p>
            <a:pPr>
              <a:lnSpc>
                <a:spcPct val="110000"/>
              </a:lnSpc>
              <a:spcAft>
                <a:spcPts val="1000"/>
              </a:spcAft>
            </a:pPr>
            <a:r>
              <a:rPr lang="en-AU" sz="2800" b="1" baseline="30000" dirty="0">
                <a:solidFill>
                  <a:srgbClr val="FFFFFF"/>
                </a:solidFill>
                <a:effectLst/>
                <a:latin typeface="Times New Roman" panose="02020603050405020304" pitchFamily="18" charset="0"/>
                <a:ea typeface="Times New Roman" panose="02020603050405020304" pitchFamily="18" charset="0"/>
              </a:rPr>
              <a:t>5 </a:t>
            </a:r>
            <a:r>
              <a:rPr lang="en-AU" sz="2800" dirty="0">
                <a:solidFill>
                  <a:srgbClr val="FFFFFF"/>
                </a:solidFill>
                <a:effectLst/>
                <a:latin typeface="Times New Roman" panose="02020603050405020304" pitchFamily="18" charset="0"/>
                <a:ea typeface="Times New Roman" panose="02020603050405020304" pitchFamily="18" charset="0"/>
              </a:rPr>
              <a:t>And while some were speaking of the temple, how it was adorned with noble stones and offerings, he said, </a:t>
            </a:r>
            <a:r>
              <a:rPr lang="en-AU" sz="2800" b="1" baseline="30000" dirty="0">
                <a:solidFill>
                  <a:srgbClr val="FFFFFF"/>
                </a:solidFill>
                <a:effectLst/>
                <a:latin typeface="Times New Roman" panose="02020603050405020304" pitchFamily="18" charset="0"/>
                <a:ea typeface="Times New Roman" panose="02020603050405020304" pitchFamily="18" charset="0"/>
              </a:rPr>
              <a:t>6 </a:t>
            </a:r>
            <a:r>
              <a:rPr lang="en-AU" sz="2800" dirty="0">
                <a:solidFill>
                  <a:srgbClr val="FFFFFF"/>
                </a:solidFill>
                <a:effectLst/>
                <a:latin typeface="Times New Roman" panose="02020603050405020304" pitchFamily="18" charset="0"/>
                <a:ea typeface="Times New Roman" panose="02020603050405020304" pitchFamily="18" charset="0"/>
              </a:rPr>
              <a:t>“As for these things that you see, the days will come when there will not be left here one stone upon another that will not be thrown down.”  </a:t>
            </a:r>
            <a:r>
              <a:rPr lang="en-AU" sz="2800" b="1" baseline="30000" dirty="0">
                <a:solidFill>
                  <a:srgbClr val="FFFFFF"/>
                </a:solidFill>
                <a:effectLst/>
                <a:latin typeface="Times New Roman" panose="02020603050405020304" pitchFamily="18" charset="0"/>
                <a:ea typeface="Times New Roman" panose="02020603050405020304" pitchFamily="18" charset="0"/>
              </a:rPr>
              <a:t>7 </a:t>
            </a:r>
            <a:r>
              <a:rPr lang="en-AU" sz="2800" dirty="0">
                <a:solidFill>
                  <a:srgbClr val="FFFFFF"/>
                </a:solidFill>
                <a:effectLst/>
                <a:latin typeface="Times New Roman" panose="02020603050405020304" pitchFamily="18" charset="0"/>
                <a:ea typeface="Times New Roman" panose="02020603050405020304" pitchFamily="18" charset="0"/>
              </a:rPr>
              <a:t>And they asked him, “Teacher, when will these things be, and what will be the sign when these things are about to take place?”  </a:t>
            </a:r>
            <a:r>
              <a:rPr lang="en-AU" sz="2800" b="1" baseline="30000" dirty="0">
                <a:solidFill>
                  <a:srgbClr val="FFFFFF"/>
                </a:solidFill>
                <a:effectLst/>
                <a:latin typeface="Times New Roman" panose="02020603050405020304" pitchFamily="18" charset="0"/>
                <a:ea typeface="Times New Roman" panose="02020603050405020304" pitchFamily="18" charset="0"/>
              </a:rPr>
              <a:t>8 </a:t>
            </a:r>
            <a:r>
              <a:rPr lang="en-AU" sz="2800" dirty="0">
                <a:solidFill>
                  <a:srgbClr val="FFFFFF"/>
                </a:solidFill>
                <a:effectLst/>
                <a:latin typeface="Times New Roman" panose="02020603050405020304" pitchFamily="18" charset="0"/>
                <a:ea typeface="Times New Roman" panose="02020603050405020304" pitchFamily="18" charset="0"/>
              </a:rPr>
              <a:t>And he said, “See that you are not led astray.  For many will come in my name, saying, ‘I am he!’ and, ‘The time is at hand!’ Do not go after them.  </a:t>
            </a:r>
            <a:r>
              <a:rPr lang="en-AU" sz="2800" b="1" baseline="30000" dirty="0">
                <a:solidFill>
                  <a:srgbClr val="FFFFFF"/>
                </a:solidFill>
                <a:effectLst/>
                <a:latin typeface="Times New Roman" panose="02020603050405020304" pitchFamily="18" charset="0"/>
                <a:ea typeface="Times New Roman" panose="02020603050405020304" pitchFamily="18" charset="0"/>
              </a:rPr>
              <a:t>9 </a:t>
            </a:r>
            <a:r>
              <a:rPr lang="en-AU" sz="2800" dirty="0">
                <a:solidFill>
                  <a:srgbClr val="FFFFFF"/>
                </a:solidFill>
                <a:effectLst/>
                <a:latin typeface="Times New Roman" panose="02020603050405020304" pitchFamily="18" charset="0"/>
                <a:ea typeface="Times New Roman" panose="02020603050405020304" pitchFamily="18" charset="0"/>
              </a:rPr>
              <a:t>And when you hear of wars and tumults, do not be terrified, for these things must first take place, but the end will not be at once.”</a:t>
            </a:r>
            <a:r>
              <a:rPr lang="en-AU" sz="2800" dirty="0">
                <a:effectLst/>
              </a:rPr>
              <a:t> </a:t>
            </a:r>
            <a:r>
              <a:rPr lang="en-AU" sz="2800" dirty="0">
                <a:solidFill>
                  <a:srgbClr val="FFFFFF"/>
                </a:solidFill>
                <a:effectLst/>
                <a:latin typeface="Times New Roman" panose="02020603050405020304" pitchFamily="18" charset="0"/>
                <a:ea typeface="Times New Roman" panose="02020603050405020304" pitchFamily="18" charset="0"/>
              </a:rPr>
              <a:t>  </a:t>
            </a:r>
            <a:endParaRPr lang="en-AU" sz="28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9936284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ext Box 4">
            <a:extLst>
              <a:ext uri="{FF2B5EF4-FFF2-40B4-BE49-F238E27FC236}">
                <a16:creationId xmlns:a16="http://schemas.microsoft.com/office/drawing/2014/main" id="{36360AE9-4356-30FF-96CC-16A6408493FB}"/>
              </a:ext>
            </a:extLst>
          </p:cNvPr>
          <p:cNvSpPr txBox="1">
            <a:spLocks noChangeArrowheads="1"/>
          </p:cNvSpPr>
          <p:nvPr/>
        </p:nvSpPr>
        <p:spPr bwMode="auto">
          <a:xfrm>
            <a:off x="22444" y="0"/>
            <a:ext cx="9144000" cy="3858107"/>
          </a:xfrm>
          <a:prstGeom prst="rect">
            <a:avLst/>
          </a:prstGeom>
          <a:noFill/>
          <a:ln w="9525">
            <a:noFill/>
            <a:miter lim="800000"/>
            <a:headEnd/>
            <a:tailEnd/>
          </a:ln>
        </p:spPr>
        <p:txBody>
          <a:bodyPr wrap="square">
            <a:prstTxWarp prst="textNoShape">
              <a:avLst/>
            </a:prstTxWarp>
            <a:spAutoFit/>
          </a:bodyPr>
          <a:lstStyle/>
          <a:p>
            <a:pPr>
              <a:lnSpc>
                <a:spcPct val="110000"/>
              </a:lnSpc>
              <a:spcAft>
                <a:spcPts val="1000"/>
              </a:spcAft>
            </a:pPr>
            <a:r>
              <a:rPr lang="en-AU" sz="2800" b="1" baseline="30000" dirty="0">
                <a:solidFill>
                  <a:srgbClr val="FFFFFF"/>
                </a:solidFill>
                <a:effectLst/>
                <a:latin typeface="Times New Roman" panose="02020603050405020304" pitchFamily="18" charset="0"/>
                <a:ea typeface="Times New Roman" panose="02020603050405020304" pitchFamily="18" charset="0"/>
              </a:rPr>
              <a:t>10 </a:t>
            </a:r>
            <a:r>
              <a:rPr lang="en-AU" sz="2800" dirty="0">
                <a:solidFill>
                  <a:srgbClr val="FFFFFF"/>
                </a:solidFill>
                <a:effectLst/>
                <a:latin typeface="Times New Roman" panose="02020603050405020304" pitchFamily="18" charset="0"/>
                <a:ea typeface="Times New Roman" panose="02020603050405020304" pitchFamily="18" charset="0"/>
              </a:rPr>
              <a:t>Then he said to them, “Nation will rise against nation, and kingdom against kingdom.  </a:t>
            </a:r>
            <a:r>
              <a:rPr lang="en-AU" sz="2800" b="1" baseline="30000" dirty="0">
                <a:solidFill>
                  <a:srgbClr val="FFFFFF"/>
                </a:solidFill>
                <a:effectLst/>
                <a:latin typeface="Times New Roman" panose="02020603050405020304" pitchFamily="18" charset="0"/>
                <a:ea typeface="Times New Roman" panose="02020603050405020304" pitchFamily="18" charset="0"/>
              </a:rPr>
              <a:t>11 </a:t>
            </a:r>
            <a:r>
              <a:rPr lang="en-AU" sz="2800" dirty="0">
                <a:solidFill>
                  <a:srgbClr val="FFFFFF"/>
                </a:solidFill>
                <a:effectLst/>
                <a:latin typeface="Times New Roman" panose="02020603050405020304" pitchFamily="18" charset="0"/>
                <a:ea typeface="Times New Roman" panose="02020603050405020304" pitchFamily="18" charset="0"/>
              </a:rPr>
              <a:t>There will be great earthquakes, and in various places famines and pestilences.  And there will be terrors and great signs from heaven.  </a:t>
            </a:r>
            <a:r>
              <a:rPr lang="en-AU" sz="2800" b="1" baseline="30000" dirty="0">
                <a:solidFill>
                  <a:srgbClr val="FFFFFF"/>
                </a:solidFill>
                <a:effectLst/>
                <a:latin typeface="Times New Roman" panose="02020603050405020304" pitchFamily="18" charset="0"/>
                <a:ea typeface="Times New Roman" panose="02020603050405020304" pitchFamily="18" charset="0"/>
              </a:rPr>
              <a:t>12 </a:t>
            </a:r>
            <a:r>
              <a:rPr lang="en-AU" sz="2800" dirty="0">
                <a:solidFill>
                  <a:srgbClr val="FFFFFF"/>
                </a:solidFill>
                <a:effectLst/>
                <a:latin typeface="Times New Roman" panose="02020603050405020304" pitchFamily="18" charset="0"/>
                <a:ea typeface="Times New Roman" panose="02020603050405020304" pitchFamily="18" charset="0"/>
              </a:rPr>
              <a:t>But before all this they will lay their hands on you and persecute you, delivering you up to the synagogues and prisons, and you will be brought before kings and governors for my name’s sake.  </a:t>
            </a:r>
            <a:r>
              <a:rPr lang="en-AU" sz="2800" b="1" baseline="30000" dirty="0">
                <a:solidFill>
                  <a:srgbClr val="FFFFFF"/>
                </a:solidFill>
                <a:effectLst/>
                <a:latin typeface="Times New Roman" panose="02020603050405020304" pitchFamily="18" charset="0"/>
                <a:ea typeface="Times New Roman" panose="02020603050405020304" pitchFamily="18" charset="0"/>
              </a:rPr>
              <a:t>13 </a:t>
            </a:r>
            <a:r>
              <a:rPr lang="en-AU" sz="2800" dirty="0">
                <a:solidFill>
                  <a:srgbClr val="FFFFFF"/>
                </a:solidFill>
                <a:effectLst/>
                <a:latin typeface="Times New Roman" panose="02020603050405020304" pitchFamily="18" charset="0"/>
                <a:ea typeface="Times New Roman" panose="02020603050405020304" pitchFamily="18" charset="0"/>
              </a:rPr>
              <a:t>This will be your opportunity to bear witness.  </a:t>
            </a:r>
            <a:endParaRPr lang="en-AU" sz="28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30573953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ext Box 4">
            <a:extLst>
              <a:ext uri="{FF2B5EF4-FFF2-40B4-BE49-F238E27FC236}">
                <a16:creationId xmlns:a16="http://schemas.microsoft.com/office/drawing/2014/main" id="{36360AE9-4356-30FF-96CC-16A6408493FB}"/>
              </a:ext>
            </a:extLst>
          </p:cNvPr>
          <p:cNvSpPr txBox="1">
            <a:spLocks noChangeArrowheads="1"/>
          </p:cNvSpPr>
          <p:nvPr/>
        </p:nvSpPr>
        <p:spPr bwMode="auto">
          <a:xfrm>
            <a:off x="22444" y="0"/>
            <a:ext cx="9144000" cy="3857659"/>
          </a:xfrm>
          <a:prstGeom prst="rect">
            <a:avLst/>
          </a:prstGeom>
          <a:noFill/>
          <a:ln w="9525">
            <a:noFill/>
            <a:miter lim="800000"/>
            <a:headEnd/>
            <a:tailEnd/>
          </a:ln>
        </p:spPr>
        <p:txBody>
          <a:bodyPr wrap="square">
            <a:prstTxWarp prst="textNoShape">
              <a:avLst/>
            </a:prstTxWarp>
            <a:spAutoFit/>
          </a:bodyPr>
          <a:lstStyle/>
          <a:p>
            <a:pPr>
              <a:lnSpc>
                <a:spcPct val="110000"/>
              </a:lnSpc>
              <a:spcAft>
                <a:spcPts val="1000"/>
              </a:spcAft>
            </a:pPr>
            <a:r>
              <a:rPr lang="en-AU" sz="2800" b="1" baseline="30000" dirty="0">
                <a:solidFill>
                  <a:srgbClr val="FFFFFF"/>
                </a:solidFill>
                <a:effectLst/>
                <a:latin typeface="Times New Roman" panose="02020603050405020304" pitchFamily="18" charset="0"/>
                <a:ea typeface="Times New Roman" panose="02020603050405020304" pitchFamily="18" charset="0"/>
              </a:rPr>
              <a:t>14 </a:t>
            </a:r>
            <a:r>
              <a:rPr lang="en-AU" sz="2800" dirty="0">
                <a:solidFill>
                  <a:srgbClr val="FFFFFF"/>
                </a:solidFill>
                <a:effectLst/>
                <a:latin typeface="Times New Roman" panose="02020603050405020304" pitchFamily="18" charset="0"/>
                <a:ea typeface="Times New Roman" panose="02020603050405020304" pitchFamily="18" charset="0"/>
              </a:rPr>
              <a:t>Settle it therefore in your minds not to meditate beforehand how to answer, </a:t>
            </a:r>
            <a:r>
              <a:rPr lang="en-AU" sz="2800" b="1" baseline="30000" dirty="0">
                <a:solidFill>
                  <a:srgbClr val="FFFFFF"/>
                </a:solidFill>
                <a:effectLst/>
                <a:latin typeface="Times New Roman" panose="02020603050405020304" pitchFamily="18" charset="0"/>
                <a:ea typeface="Times New Roman" panose="02020603050405020304" pitchFamily="18" charset="0"/>
              </a:rPr>
              <a:t>15 </a:t>
            </a:r>
            <a:r>
              <a:rPr lang="en-AU" sz="2800" dirty="0">
                <a:solidFill>
                  <a:srgbClr val="FFFFFF"/>
                </a:solidFill>
                <a:effectLst/>
                <a:latin typeface="Times New Roman" panose="02020603050405020304" pitchFamily="18" charset="0"/>
                <a:ea typeface="Times New Roman" panose="02020603050405020304" pitchFamily="18" charset="0"/>
              </a:rPr>
              <a:t>for I will give you a mouth and wisdom, which none of your adversaries will be able to withstand or contradict.  </a:t>
            </a:r>
            <a:r>
              <a:rPr lang="en-AU" sz="2800" b="1" baseline="30000" dirty="0">
                <a:solidFill>
                  <a:srgbClr val="FFFFFF"/>
                </a:solidFill>
                <a:effectLst/>
                <a:latin typeface="Times New Roman" panose="02020603050405020304" pitchFamily="18" charset="0"/>
                <a:ea typeface="Times New Roman" panose="02020603050405020304" pitchFamily="18" charset="0"/>
              </a:rPr>
              <a:t>16 </a:t>
            </a:r>
            <a:r>
              <a:rPr lang="en-AU" sz="2800" dirty="0">
                <a:solidFill>
                  <a:srgbClr val="FFFFFF"/>
                </a:solidFill>
                <a:effectLst/>
                <a:latin typeface="Times New Roman" panose="02020603050405020304" pitchFamily="18" charset="0"/>
                <a:ea typeface="Times New Roman" panose="02020603050405020304" pitchFamily="18" charset="0"/>
              </a:rPr>
              <a:t>You will be delivered up even by parents and brothers and relatives and friends, and some of you they will put to death.  </a:t>
            </a:r>
            <a:r>
              <a:rPr lang="en-AU" sz="2800" b="1" baseline="30000" dirty="0">
                <a:solidFill>
                  <a:srgbClr val="FFFFFF"/>
                </a:solidFill>
                <a:effectLst/>
                <a:latin typeface="Times New Roman" panose="02020603050405020304" pitchFamily="18" charset="0"/>
                <a:ea typeface="Times New Roman" panose="02020603050405020304" pitchFamily="18" charset="0"/>
              </a:rPr>
              <a:t>17 </a:t>
            </a:r>
            <a:r>
              <a:rPr lang="en-AU" sz="2800" dirty="0">
                <a:solidFill>
                  <a:srgbClr val="FFFFFF"/>
                </a:solidFill>
                <a:effectLst/>
                <a:latin typeface="Times New Roman" panose="02020603050405020304" pitchFamily="18" charset="0"/>
                <a:ea typeface="Times New Roman" panose="02020603050405020304" pitchFamily="18" charset="0"/>
              </a:rPr>
              <a:t>You will be hated by all for my name’s sake.  </a:t>
            </a:r>
            <a:r>
              <a:rPr lang="en-AU" sz="2800" b="1" baseline="30000" dirty="0">
                <a:solidFill>
                  <a:srgbClr val="FFFFFF"/>
                </a:solidFill>
                <a:effectLst/>
                <a:latin typeface="Times New Roman" panose="02020603050405020304" pitchFamily="18" charset="0"/>
                <a:ea typeface="Times New Roman" panose="02020603050405020304" pitchFamily="18" charset="0"/>
              </a:rPr>
              <a:t>18 </a:t>
            </a:r>
            <a:r>
              <a:rPr lang="en-AU" sz="2800" dirty="0">
                <a:solidFill>
                  <a:srgbClr val="FFFFFF"/>
                </a:solidFill>
                <a:effectLst/>
                <a:latin typeface="Times New Roman" panose="02020603050405020304" pitchFamily="18" charset="0"/>
                <a:ea typeface="Times New Roman" panose="02020603050405020304" pitchFamily="18" charset="0"/>
              </a:rPr>
              <a:t>But not a hair of your head will perish.  </a:t>
            </a:r>
            <a:r>
              <a:rPr lang="en-AU" sz="2800" b="1" baseline="30000" dirty="0">
                <a:solidFill>
                  <a:srgbClr val="FFFFFF"/>
                </a:solidFill>
                <a:effectLst/>
                <a:latin typeface="Times New Roman" panose="02020603050405020304" pitchFamily="18" charset="0"/>
                <a:ea typeface="Times New Roman" panose="02020603050405020304" pitchFamily="18" charset="0"/>
              </a:rPr>
              <a:t>19 </a:t>
            </a:r>
            <a:r>
              <a:rPr lang="en-AU" sz="2800" dirty="0">
                <a:solidFill>
                  <a:srgbClr val="FFFFFF"/>
                </a:solidFill>
                <a:effectLst/>
                <a:latin typeface="Times New Roman" panose="02020603050405020304" pitchFamily="18" charset="0"/>
                <a:ea typeface="Times New Roman" panose="02020603050405020304" pitchFamily="18" charset="0"/>
              </a:rPr>
              <a:t>By your endurance you will gain your lives.</a:t>
            </a:r>
            <a:r>
              <a:rPr lang="en-AU" sz="2800" dirty="0">
                <a:effectLst/>
              </a:rPr>
              <a:t> </a:t>
            </a:r>
            <a:endParaRPr lang="en-AU" sz="28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13465979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E31CF460-1968-3E23-2B9E-975590B0EA72}"/>
              </a:ext>
            </a:extLst>
          </p:cNvPr>
          <p:cNvSpPr txBox="1"/>
          <p:nvPr/>
        </p:nvSpPr>
        <p:spPr>
          <a:xfrm>
            <a:off x="0" y="0"/>
            <a:ext cx="9144000" cy="461665"/>
          </a:xfrm>
          <a:prstGeom prst="rect">
            <a:avLst/>
          </a:prstGeom>
          <a:noFill/>
        </p:spPr>
        <p:txBody>
          <a:bodyPr wrap="square" rtlCol="0">
            <a:spAutoFit/>
          </a:bodyPr>
          <a:lstStyle/>
          <a:p>
            <a:pPr algn="ctr"/>
            <a:r>
              <a:rPr lang="en-AU" sz="2400" b="1" dirty="0">
                <a:solidFill>
                  <a:srgbClr val="FFFF00"/>
                </a:solidFill>
                <a:latin typeface="Times New Roman" panose="02020603050405020304" pitchFamily="18" charset="0"/>
                <a:cs typeface="Times New Roman" panose="02020603050405020304" pitchFamily="18" charset="0"/>
              </a:rPr>
              <a:t>The Next Chapter   ––   Gaining life by endurance.</a:t>
            </a:r>
          </a:p>
        </p:txBody>
      </p:sp>
      <p:sp>
        <p:nvSpPr>
          <p:cNvPr id="16" name="TextBox 15">
            <a:extLst>
              <a:ext uri="{FF2B5EF4-FFF2-40B4-BE49-F238E27FC236}">
                <a16:creationId xmlns:a16="http://schemas.microsoft.com/office/drawing/2014/main" id="{2BF1BB00-AB76-4B1D-CCC2-134EFB68C205}"/>
              </a:ext>
            </a:extLst>
          </p:cNvPr>
          <p:cNvSpPr txBox="1"/>
          <p:nvPr/>
        </p:nvSpPr>
        <p:spPr>
          <a:xfrm>
            <a:off x="1140055" y="4032724"/>
            <a:ext cx="6640000" cy="584775"/>
          </a:xfrm>
          <a:prstGeom prst="rect">
            <a:avLst/>
          </a:prstGeom>
          <a:solidFill>
            <a:schemeClr val="bg1"/>
          </a:solidFill>
        </p:spPr>
        <p:txBody>
          <a:bodyPr wrap="square" rtlCol="0">
            <a:spAutoFit/>
          </a:bodyPr>
          <a:lstStyle/>
          <a:p>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9 </a:t>
            </a: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And when you hear of wars and tumults, do not be terrified, for these things must first take place, but the end will not be at once.”</a:t>
            </a:r>
            <a:r>
              <a:rPr lang="en-AU" sz="1600" dirty="0"/>
              <a:t> </a:t>
            </a:r>
            <a:endParaRPr lang="en-US" sz="1600" dirty="0"/>
          </a:p>
        </p:txBody>
      </p:sp>
      <p:sp>
        <p:nvSpPr>
          <p:cNvPr id="3" name="TextBox 2">
            <a:extLst>
              <a:ext uri="{FF2B5EF4-FFF2-40B4-BE49-F238E27FC236}">
                <a16:creationId xmlns:a16="http://schemas.microsoft.com/office/drawing/2014/main" id="{16D6D0B9-2CAF-A666-CFC4-38EC75A99D0E}"/>
              </a:ext>
            </a:extLst>
          </p:cNvPr>
          <p:cNvSpPr txBox="1"/>
          <p:nvPr/>
        </p:nvSpPr>
        <p:spPr>
          <a:xfrm>
            <a:off x="669078" y="461665"/>
            <a:ext cx="7581954" cy="646331"/>
          </a:xfrm>
          <a:prstGeom prst="rect">
            <a:avLst/>
          </a:prstGeom>
          <a:noFill/>
          <a:ln>
            <a:solidFill>
              <a:schemeClr val="bg1"/>
            </a:solidFill>
          </a:ln>
        </p:spPr>
        <p:txBody>
          <a:bodyPr wrap="square" rtlCol="0">
            <a:spAutoFit/>
          </a:bodyPr>
          <a:lstStyle/>
          <a:p>
            <a:r>
              <a:rPr lang="en-AU" dirty="0">
                <a:solidFill>
                  <a:schemeClr val="bg1"/>
                </a:solidFill>
                <a:latin typeface="Times New Roman" panose="02020603050405020304" pitchFamily="18" charset="0"/>
                <a:cs typeface="Times New Roman" panose="02020603050405020304" pitchFamily="18" charset="0"/>
              </a:rPr>
              <a:t>70A.D.   The fall of Jerusalem and the Destruction of the Temple.</a:t>
            </a:r>
          </a:p>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 A picture of the chaos that will accompany “The End”...    But not the end...</a:t>
            </a:r>
          </a:p>
        </p:txBody>
      </p:sp>
      <p:sp>
        <p:nvSpPr>
          <p:cNvPr id="7" name="TextBox 6">
            <a:extLst>
              <a:ext uri="{FF2B5EF4-FFF2-40B4-BE49-F238E27FC236}">
                <a16:creationId xmlns:a16="http://schemas.microsoft.com/office/drawing/2014/main" id="{8D93EE47-3A85-7E3A-3317-33F9B2F0AE62}"/>
              </a:ext>
            </a:extLst>
          </p:cNvPr>
          <p:cNvSpPr txBox="1"/>
          <p:nvPr/>
        </p:nvSpPr>
        <p:spPr>
          <a:xfrm>
            <a:off x="0" y="1485484"/>
            <a:ext cx="2486026" cy="369332"/>
          </a:xfrm>
          <a:prstGeom prst="rect">
            <a:avLst/>
          </a:prstGeom>
          <a:noFill/>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1.  Do not be led astray</a:t>
            </a:r>
          </a:p>
        </p:txBody>
      </p:sp>
      <p:sp>
        <p:nvSpPr>
          <p:cNvPr id="8" name="TextBox 7">
            <a:extLst>
              <a:ext uri="{FF2B5EF4-FFF2-40B4-BE49-F238E27FC236}">
                <a16:creationId xmlns:a16="http://schemas.microsoft.com/office/drawing/2014/main" id="{2BB850FA-293D-F535-12B3-80E2B889703A}"/>
              </a:ext>
            </a:extLst>
          </p:cNvPr>
          <p:cNvSpPr txBox="1"/>
          <p:nvPr/>
        </p:nvSpPr>
        <p:spPr>
          <a:xfrm>
            <a:off x="2215722" y="1516262"/>
            <a:ext cx="6860319" cy="369332"/>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Don’t follow false messiahs;   Don’t listen to the Doomsday preachers.</a:t>
            </a:r>
          </a:p>
        </p:txBody>
      </p:sp>
      <p:sp>
        <p:nvSpPr>
          <p:cNvPr id="2" name="TextBox 1">
            <a:extLst>
              <a:ext uri="{FF2B5EF4-FFF2-40B4-BE49-F238E27FC236}">
                <a16:creationId xmlns:a16="http://schemas.microsoft.com/office/drawing/2014/main" id="{9A409616-0792-E8F1-196C-824C790EBBE9}"/>
              </a:ext>
            </a:extLst>
          </p:cNvPr>
          <p:cNvSpPr txBox="1"/>
          <p:nvPr/>
        </p:nvSpPr>
        <p:spPr>
          <a:xfrm>
            <a:off x="764381" y="1107996"/>
            <a:ext cx="8041356" cy="400110"/>
          </a:xfrm>
          <a:prstGeom prst="rect">
            <a:avLst/>
          </a:prstGeom>
          <a:noFill/>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When in the chaos, it seems like the world we know is about to end:</a:t>
            </a:r>
          </a:p>
        </p:txBody>
      </p:sp>
      <p:sp>
        <p:nvSpPr>
          <p:cNvPr id="4" name="TextBox 3">
            <a:extLst>
              <a:ext uri="{FF2B5EF4-FFF2-40B4-BE49-F238E27FC236}">
                <a16:creationId xmlns:a16="http://schemas.microsoft.com/office/drawing/2014/main" id="{79B3DE29-2911-CED4-D446-5FEA91A4784E}"/>
              </a:ext>
            </a:extLst>
          </p:cNvPr>
          <p:cNvSpPr txBox="1"/>
          <p:nvPr/>
        </p:nvSpPr>
        <p:spPr>
          <a:xfrm>
            <a:off x="0" y="1885594"/>
            <a:ext cx="2414589" cy="369332"/>
          </a:xfrm>
          <a:prstGeom prst="rect">
            <a:avLst/>
          </a:prstGeom>
          <a:noFill/>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2.  Do not be afraid</a:t>
            </a:r>
          </a:p>
        </p:txBody>
      </p:sp>
      <p:sp>
        <p:nvSpPr>
          <p:cNvPr id="5" name="TextBox 4">
            <a:extLst>
              <a:ext uri="{FF2B5EF4-FFF2-40B4-BE49-F238E27FC236}">
                <a16:creationId xmlns:a16="http://schemas.microsoft.com/office/drawing/2014/main" id="{BBA13FF7-C9E5-9B94-5D29-6EF7D3B3030B}"/>
              </a:ext>
            </a:extLst>
          </p:cNvPr>
          <p:cNvSpPr txBox="1"/>
          <p:nvPr/>
        </p:nvSpPr>
        <p:spPr>
          <a:xfrm>
            <a:off x="1994266" y="1880593"/>
            <a:ext cx="7149734" cy="646331"/>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end is not immediate.</a:t>
            </a:r>
          </a:p>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But even when it is the end, Christians have no reason to fear.</a:t>
            </a:r>
          </a:p>
        </p:txBody>
      </p:sp>
      <p:sp>
        <p:nvSpPr>
          <p:cNvPr id="13" name="TextBox 12">
            <a:extLst>
              <a:ext uri="{FF2B5EF4-FFF2-40B4-BE49-F238E27FC236}">
                <a16:creationId xmlns:a16="http://schemas.microsoft.com/office/drawing/2014/main" id="{324FF754-EB98-BE75-11D1-C6AF966B6F5D}"/>
              </a:ext>
            </a:extLst>
          </p:cNvPr>
          <p:cNvSpPr txBox="1"/>
          <p:nvPr/>
        </p:nvSpPr>
        <p:spPr>
          <a:xfrm>
            <a:off x="394010" y="2706671"/>
            <a:ext cx="8411727" cy="400110"/>
          </a:xfrm>
          <a:prstGeom prst="rect">
            <a:avLst/>
          </a:prstGeom>
          <a:noFill/>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Before the final chapter.  Living in “The Last Days” (The world as we know it)</a:t>
            </a:r>
          </a:p>
        </p:txBody>
      </p:sp>
      <p:cxnSp>
        <p:nvCxnSpPr>
          <p:cNvPr id="15" name="Straight Connector 14">
            <a:extLst>
              <a:ext uri="{FF2B5EF4-FFF2-40B4-BE49-F238E27FC236}">
                <a16:creationId xmlns:a16="http://schemas.microsoft.com/office/drawing/2014/main" id="{1997F2CC-9C64-3AE0-C5CD-5A9C8F351972}"/>
              </a:ext>
            </a:extLst>
          </p:cNvPr>
          <p:cNvCxnSpPr/>
          <p:nvPr/>
        </p:nvCxnSpPr>
        <p:spPr>
          <a:xfrm>
            <a:off x="528637" y="2581018"/>
            <a:ext cx="8086725" cy="35779"/>
          </a:xfrm>
          <a:prstGeom prst="line">
            <a:avLst/>
          </a:prstGeom>
          <a:ln>
            <a:solidFill>
              <a:schemeClr val="tx2">
                <a:lumMod val="10000"/>
                <a:lumOff val="90000"/>
              </a:schemeClr>
            </a:solidFill>
          </a:ln>
        </p:spPr>
        <p:style>
          <a:lnRef idx="2">
            <a:schemeClr val="accent1"/>
          </a:lnRef>
          <a:fillRef idx="0">
            <a:schemeClr val="accent1"/>
          </a:fillRef>
          <a:effectRef idx="1">
            <a:schemeClr val="accent1"/>
          </a:effectRef>
          <a:fontRef idx="minor">
            <a:schemeClr val="tx1"/>
          </a:fontRef>
        </p:style>
      </p:cxnSp>
      <p:sp>
        <p:nvSpPr>
          <p:cNvPr id="17" name="TextBox 16">
            <a:extLst>
              <a:ext uri="{FF2B5EF4-FFF2-40B4-BE49-F238E27FC236}">
                <a16:creationId xmlns:a16="http://schemas.microsoft.com/office/drawing/2014/main" id="{44971768-E0A0-039F-3DD8-3838FCE49C0E}"/>
              </a:ext>
            </a:extLst>
          </p:cNvPr>
          <p:cNvSpPr txBox="1"/>
          <p:nvPr/>
        </p:nvSpPr>
        <p:spPr>
          <a:xfrm>
            <a:off x="37517" y="3041589"/>
            <a:ext cx="9106483" cy="369332"/>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International wars;   Earthquakes;  Famines;  Disease pandemics;  Terrors;  Signs in the sky</a:t>
            </a:r>
          </a:p>
        </p:txBody>
      </p:sp>
    </p:spTree>
    <p:extLst>
      <p:ext uri="{BB962C8B-B14F-4D97-AF65-F5344CB8AC3E}">
        <p14:creationId xmlns:p14="http://schemas.microsoft.com/office/powerpoint/2010/main" val="1580330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5"/>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3"/>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3" grpId="0" uiExpand="1" build="p" animBg="1"/>
      <p:bldP spid="7" grpId="0"/>
      <p:bldP spid="8" grpId="0"/>
      <p:bldP spid="2" grpId="0"/>
      <p:bldP spid="4" grpId="0"/>
      <p:bldP spid="5" grpId="0"/>
      <p:bldP spid="13" grpId="0"/>
      <p:bldP spid="17"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E31CF460-1968-3E23-2B9E-975590B0EA72}"/>
              </a:ext>
            </a:extLst>
          </p:cNvPr>
          <p:cNvSpPr txBox="1"/>
          <p:nvPr/>
        </p:nvSpPr>
        <p:spPr>
          <a:xfrm>
            <a:off x="0" y="0"/>
            <a:ext cx="9144000" cy="461665"/>
          </a:xfrm>
          <a:prstGeom prst="rect">
            <a:avLst/>
          </a:prstGeom>
          <a:noFill/>
        </p:spPr>
        <p:txBody>
          <a:bodyPr wrap="square" rtlCol="0">
            <a:spAutoFit/>
          </a:bodyPr>
          <a:lstStyle/>
          <a:p>
            <a:pPr algn="ctr"/>
            <a:r>
              <a:rPr lang="en-AU" sz="2400" b="1" dirty="0">
                <a:solidFill>
                  <a:srgbClr val="FFFF00"/>
                </a:solidFill>
                <a:latin typeface="Times New Roman" panose="02020603050405020304" pitchFamily="18" charset="0"/>
                <a:cs typeface="Times New Roman" panose="02020603050405020304" pitchFamily="18" charset="0"/>
              </a:rPr>
              <a:t>The Next Chapter   ––   Gaining life by endurance.</a:t>
            </a:r>
          </a:p>
        </p:txBody>
      </p:sp>
      <p:sp>
        <p:nvSpPr>
          <p:cNvPr id="16" name="TextBox 15">
            <a:extLst>
              <a:ext uri="{FF2B5EF4-FFF2-40B4-BE49-F238E27FC236}">
                <a16:creationId xmlns:a16="http://schemas.microsoft.com/office/drawing/2014/main" id="{2BF1BB00-AB76-4B1D-CCC2-134EFB68C205}"/>
              </a:ext>
            </a:extLst>
          </p:cNvPr>
          <p:cNvSpPr txBox="1"/>
          <p:nvPr/>
        </p:nvSpPr>
        <p:spPr>
          <a:xfrm>
            <a:off x="596503" y="2877416"/>
            <a:ext cx="7950993" cy="830997"/>
          </a:xfrm>
          <a:prstGeom prst="rect">
            <a:avLst/>
          </a:prstGeom>
          <a:solidFill>
            <a:schemeClr val="bg1"/>
          </a:solidFill>
        </p:spPr>
        <p:txBody>
          <a:bodyPr wrap="square" rtlCol="0">
            <a:spAutoFit/>
          </a:bodyPr>
          <a:lstStyle/>
          <a:p>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12 </a:t>
            </a: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But before all this they will lay their hands on you and persecute you, delivering you up to the synagogues and prisons, and you will be brought before kings and governors for my name’s sake.  </a:t>
            </a:r>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13 </a:t>
            </a: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This will be your opportunity to bear witness.</a:t>
            </a:r>
            <a:r>
              <a:rPr lang="en-AU" sz="1600" dirty="0"/>
              <a:t> </a:t>
            </a:r>
            <a:endParaRPr lang="en-US" sz="1600" dirty="0"/>
          </a:p>
        </p:txBody>
      </p:sp>
      <p:sp>
        <p:nvSpPr>
          <p:cNvPr id="3" name="TextBox 2">
            <a:extLst>
              <a:ext uri="{FF2B5EF4-FFF2-40B4-BE49-F238E27FC236}">
                <a16:creationId xmlns:a16="http://schemas.microsoft.com/office/drawing/2014/main" id="{16D6D0B9-2CAF-A666-CFC4-38EC75A99D0E}"/>
              </a:ext>
            </a:extLst>
          </p:cNvPr>
          <p:cNvSpPr txBox="1"/>
          <p:nvPr/>
        </p:nvSpPr>
        <p:spPr>
          <a:xfrm>
            <a:off x="669078" y="461665"/>
            <a:ext cx="7581954" cy="646331"/>
          </a:xfrm>
          <a:prstGeom prst="rect">
            <a:avLst/>
          </a:prstGeom>
          <a:noFill/>
          <a:ln>
            <a:solidFill>
              <a:schemeClr val="bg1"/>
            </a:solidFill>
          </a:ln>
        </p:spPr>
        <p:txBody>
          <a:bodyPr wrap="square" rtlCol="0">
            <a:spAutoFit/>
          </a:bodyPr>
          <a:lstStyle/>
          <a:p>
            <a:r>
              <a:rPr lang="en-AU" dirty="0">
                <a:solidFill>
                  <a:schemeClr val="bg1"/>
                </a:solidFill>
                <a:latin typeface="Times New Roman" panose="02020603050405020304" pitchFamily="18" charset="0"/>
                <a:cs typeface="Times New Roman" panose="02020603050405020304" pitchFamily="18" charset="0"/>
              </a:rPr>
              <a:t>70A.D.   The fall of Jerusalem and the Destruction of the Temple.</a:t>
            </a:r>
          </a:p>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 A picture of the chaos that will accompany “The End”...    But not the end...</a:t>
            </a:r>
          </a:p>
        </p:txBody>
      </p:sp>
      <p:sp>
        <p:nvSpPr>
          <p:cNvPr id="7" name="TextBox 6">
            <a:extLst>
              <a:ext uri="{FF2B5EF4-FFF2-40B4-BE49-F238E27FC236}">
                <a16:creationId xmlns:a16="http://schemas.microsoft.com/office/drawing/2014/main" id="{8D93EE47-3A85-7E3A-3317-33F9B2F0AE62}"/>
              </a:ext>
            </a:extLst>
          </p:cNvPr>
          <p:cNvSpPr txBox="1"/>
          <p:nvPr/>
        </p:nvSpPr>
        <p:spPr>
          <a:xfrm>
            <a:off x="0" y="1384995"/>
            <a:ext cx="2486026" cy="369332"/>
          </a:xfrm>
          <a:prstGeom prst="rect">
            <a:avLst/>
          </a:prstGeom>
          <a:noFill/>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1.  Do not be led astray</a:t>
            </a:r>
          </a:p>
        </p:txBody>
      </p:sp>
      <p:sp>
        <p:nvSpPr>
          <p:cNvPr id="8" name="TextBox 7">
            <a:extLst>
              <a:ext uri="{FF2B5EF4-FFF2-40B4-BE49-F238E27FC236}">
                <a16:creationId xmlns:a16="http://schemas.microsoft.com/office/drawing/2014/main" id="{2BB850FA-293D-F535-12B3-80E2B889703A}"/>
              </a:ext>
            </a:extLst>
          </p:cNvPr>
          <p:cNvSpPr txBox="1"/>
          <p:nvPr/>
        </p:nvSpPr>
        <p:spPr>
          <a:xfrm>
            <a:off x="2215722" y="1415773"/>
            <a:ext cx="6860319" cy="369332"/>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Don’t follow false messiahs;   Don’t listen to the Doomsday preachers.</a:t>
            </a:r>
          </a:p>
        </p:txBody>
      </p:sp>
      <p:sp>
        <p:nvSpPr>
          <p:cNvPr id="2" name="TextBox 1">
            <a:extLst>
              <a:ext uri="{FF2B5EF4-FFF2-40B4-BE49-F238E27FC236}">
                <a16:creationId xmlns:a16="http://schemas.microsoft.com/office/drawing/2014/main" id="{9A409616-0792-E8F1-196C-824C790EBBE9}"/>
              </a:ext>
            </a:extLst>
          </p:cNvPr>
          <p:cNvSpPr txBox="1"/>
          <p:nvPr/>
        </p:nvSpPr>
        <p:spPr>
          <a:xfrm>
            <a:off x="764381" y="1107996"/>
            <a:ext cx="8041356" cy="400110"/>
          </a:xfrm>
          <a:prstGeom prst="rect">
            <a:avLst/>
          </a:prstGeom>
          <a:noFill/>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When in the chaos, it seems like the world we know is about to end:</a:t>
            </a:r>
          </a:p>
        </p:txBody>
      </p:sp>
      <p:sp>
        <p:nvSpPr>
          <p:cNvPr id="4" name="TextBox 3">
            <a:extLst>
              <a:ext uri="{FF2B5EF4-FFF2-40B4-BE49-F238E27FC236}">
                <a16:creationId xmlns:a16="http://schemas.microsoft.com/office/drawing/2014/main" id="{79B3DE29-2911-CED4-D446-5FEA91A4784E}"/>
              </a:ext>
            </a:extLst>
          </p:cNvPr>
          <p:cNvSpPr txBox="1"/>
          <p:nvPr/>
        </p:nvSpPr>
        <p:spPr>
          <a:xfrm>
            <a:off x="0" y="1723550"/>
            <a:ext cx="2414589" cy="369332"/>
          </a:xfrm>
          <a:prstGeom prst="rect">
            <a:avLst/>
          </a:prstGeom>
          <a:noFill/>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2.  Do not be afraid</a:t>
            </a:r>
          </a:p>
        </p:txBody>
      </p:sp>
      <p:sp>
        <p:nvSpPr>
          <p:cNvPr id="5" name="TextBox 4">
            <a:extLst>
              <a:ext uri="{FF2B5EF4-FFF2-40B4-BE49-F238E27FC236}">
                <a16:creationId xmlns:a16="http://schemas.microsoft.com/office/drawing/2014/main" id="{BBA13FF7-C9E5-9B94-5D29-6EF7D3B3030B}"/>
              </a:ext>
            </a:extLst>
          </p:cNvPr>
          <p:cNvSpPr txBox="1"/>
          <p:nvPr/>
        </p:nvSpPr>
        <p:spPr>
          <a:xfrm>
            <a:off x="1994266" y="1718549"/>
            <a:ext cx="7149734" cy="646331"/>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end is not immediate.</a:t>
            </a:r>
          </a:p>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But even when it is the end, Christians have no reason to fear.</a:t>
            </a:r>
          </a:p>
        </p:txBody>
      </p:sp>
      <p:sp>
        <p:nvSpPr>
          <p:cNvPr id="13" name="TextBox 12">
            <a:extLst>
              <a:ext uri="{FF2B5EF4-FFF2-40B4-BE49-F238E27FC236}">
                <a16:creationId xmlns:a16="http://schemas.microsoft.com/office/drawing/2014/main" id="{324FF754-EB98-BE75-11D1-C6AF966B6F5D}"/>
              </a:ext>
            </a:extLst>
          </p:cNvPr>
          <p:cNvSpPr txBox="1"/>
          <p:nvPr/>
        </p:nvSpPr>
        <p:spPr>
          <a:xfrm>
            <a:off x="356319" y="2268228"/>
            <a:ext cx="8411727" cy="400110"/>
          </a:xfrm>
          <a:prstGeom prst="rect">
            <a:avLst/>
          </a:prstGeom>
          <a:noFill/>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Before the final chapter.  Living in “The Last Days” (The world as we know it)</a:t>
            </a:r>
          </a:p>
        </p:txBody>
      </p:sp>
      <p:cxnSp>
        <p:nvCxnSpPr>
          <p:cNvPr id="15" name="Straight Connector 14">
            <a:extLst>
              <a:ext uri="{FF2B5EF4-FFF2-40B4-BE49-F238E27FC236}">
                <a16:creationId xmlns:a16="http://schemas.microsoft.com/office/drawing/2014/main" id="{1997F2CC-9C64-3AE0-C5CD-5A9C8F351972}"/>
              </a:ext>
            </a:extLst>
          </p:cNvPr>
          <p:cNvCxnSpPr/>
          <p:nvPr/>
        </p:nvCxnSpPr>
        <p:spPr>
          <a:xfrm>
            <a:off x="460771" y="2296479"/>
            <a:ext cx="8086725" cy="35779"/>
          </a:xfrm>
          <a:prstGeom prst="line">
            <a:avLst/>
          </a:prstGeom>
          <a:ln>
            <a:solidFill>
              <a:schemeClr val="tx2">
                <a:lumMod val="10000"/>
                <a:lumOff val="90000"/>
              </a:schemeClr>
            </a:solidFill>
          </a:ln>
        </p:spPr>
        <p:style>
          <a:lnRef idx="2">
            <a:schemeClr val="accent1"/>
          </a:lnRef>
          <a:fillRef idx="0">
            <a:schemeClr val="accent1"/>
          </a:fillRef>
          <a:effectRef idx="1">
            <a:schemeClr val="accent1"/>
          </a:effectRef>
          <a:fontRef idx="minor">
            <a:schemeClr val="tx1"/>
          </a:fontRef>
        </p:style>
      </p:cxnSp>
      <p:sp>
        <p:nvSpPr>
          <p:cNvPr id="17" name="TextBox 16">
            <a:extLst>
              <a:ext uri="{FF2B5EF4-FFF2-40B4-BE49-F238E27FC236}">
                <a16:creationId xmlns:a16="http://schemas.microsoft.com/office/drawing/2014/main" id="{44971768-E0A0-039F-3DD8-3838FCE49C0E}"/>
              </a:ext>
            </a:extLst>
          </p:cNvPr>
          <p:cNvSpPr txBox="1"/>
          <p:nvPr/>
        </p:nvSpPr>
        <p:spPr>
          <a:xfrm>
            <a:off x="37517" y="2540226"/>
            <a:ext cx="9106483" cy="369332"/>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International wars;   Earthquakes;  Famines;  Disease pandemics;  Terrors;  Signs in the sky</a:t>
            </a:r>
          </a:p>
        </p:txBody>
      </p:sp>
      <p:sp>
        <p:nvSpPr>
          <p:cNvPr id="9" name="TextBox 8">
            <a:extLst>
              <a:ext uri="{FF2B5EF4-FFF2-40B4-BE49-F238E27FC236}">
                <a16:creationId xmlns:a16="http://schemas.microsoft.com/office/drawing/2014/main" id="{0FF38CCD-5CFC-4C78-68EC-B84AD667A8A2}"/>
              </a:ext>
            </a:extLst>
          </p:cNvPr>
          <p:cNvSpPr txBox="1"/>
          <p:nvPr/>
        </p:nvSpPr>
        <p:spPr>
          <a:xfrm>
            <a:off x="8942" y="3718945"/>
            <a:ext cx="9106483" cy="646331"/>
          </a:xfrm>
          <a:prstGeom prst="rect">
            <a:avLst/>
          </a:prstGeom>
          <a:noFill/>
        </p:spPr>
        <p:txBody>
          <a:bodyPr wrap="square" rtlCol="0">
            <a:spAutoFit/>
          </a:bodyPr>
          <a:lstStyle/>
          <a:p>
            <a:pPr marL="179388" indent="-179388">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It is “normal” for Christians to be persecuted.  (Religious  &amp;  Political  persecution)</a:t>
            </a:r>
          </a:p>
          <a:p>
            <a:pPr marL="179388" indent="-179388">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It is </a:t>
            </a:r>
            <a:r>
              <a:rPr lang="en-AU" u="sng" dirty="0">
                <a:solidFill>
                  <a:schemeClr val="bg1"/>
                </a:solidFill>
                <a:latin typeface="Times New Roman" panose="02020603050405020304" pitchFamily="18" charset="0"/>
                <a:cs typeface="Times New Roman" panose="02020603050405020304" pitchFamily="18" charset="0"/>
              </a:rPr>
              <a:t>like</a:t>
            </a:r>
            <a:r>
              <a:rPr lang="en-AU" dirty="0">
                <a:solidFill>
                  <a:schemeClr val="bg1"/>
                </a:solidFill>
                <a:latin typeface="Times New Roman" panose="02020603050405020304" pitchFamily="18" charset="0"/>
                <a:cs typeface="Times New Roman" panose="02020603050405020304" pitchFamily="18" charset="0"/>
              </a:rPr>
              <a:t> “the end”, &amp; the end can come at any moment.  Be ready.</a:t>
            </a:r>
          </a:p>
        </p:txBody>
      </p:sp>
      <p:sp>
        <p:nvSpPr>
          <p:cNvPr id="10" name="TextBox 9">
            <a:extLst>
              <a:ext uri="{FF2B5EF4-FFF2-40B4-BE49-F238E27FC236}">
                <a16:creationId xmlns:a16="http://schemas.microsoft.com/office/drawing/2014/main" id="{57F0C6F9-0D1C-6628-B6FE-FA8034686CCB}"/>
              </a:ext>
            </a:extLst>
          </p:cNvPr>
          <p:cNvSpPr txBox="1"/>
          <p:nvPr/>
        </p:nvSpPr>
        <p:spPr>
          <a:xfrm>
            <a:off x="914401" y="4288067"/>
            <a:ext cx="6500812" cy="369332"/>
          </a:xfrm>
          <a:prstGeom prst="rect">
            <a:avLst/>
          </a:prstGeom>
          <a:noFill/>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Persecution &amp; Arrest are opportunities to be witnesses for Jesus</a:t>
            </a:r>
          </a:p>
        </p:txBody>
      </p:sp>
      <p:sp>
        <p:nvSpPr>
          <p:cNvPr id="11" name="TextBox 10">
            <a:extLst>
              <a:ext uri="{FF2B5EF4-FFF2-40B4-BE49-F238E27FC236}">
                <a16:creationId xmlns:a16="http://schemas.microsoft.com/office/drawing/2014/main" id="{605B3206-FADE-AB77-06F6-8A5DDEE6563E}"/>
              </a:ext>
            </a:extLst>
          </p:cNvPr>
          <p:cNvSpPr txBox="1"/>
          <p:nvPr/>
        </p:nvSpPr>
        <p:spPr>
          <a:xfrm>
            <a:off x="1092994" y="4583339"/>
            <a:ext cx="8008144" cy="369332"/>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Jesus gives us the mouth/words/wisdom for defence and to bear witness for Him</a:t>
            </a:r>
          </a:p>
        </p:txBody>
      </p:sp>
      <p:sp>
        <p:nvSpPr>
          <p:cNvPr id="12" name="TextBox 11">
            <a:extLst>
              <a:ext uri="{FF2B5EF4-FFF2-40B4-BE49-F238E27FC236}">
                <a16:creationId xmlns:a16="http://schemas.microsoft.com/office/drawing/2014/main" id="{6C69F694-2401-C36E-1818-02B438A35475}"/>
              </a:ext>
            </a:extLst>
          </p:cNvPr>
          <p:cNvSpPr txBox="1"/>
          <p:nvPr/>
        </p:nvSpPr>
        <p:spPr>
          <a:xfrm>
            <a:off x="7144" y="4876233"/>
            <a:ext cx="9136856" cy="369332"/>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When Christians are persecuted, genuine faith becomes evident.  </a:t>
            </a:r>
            <a:r>
              <a:rPr lang="en-AU" dirty="0">
                <a:solidFill>
                  <a:srgbClr val="FFFF00"/>
                </a:solidFill>
                <a:latin typeface="Times New Roman" panose="02020603050405020304" pitchFamily="18" charset="0"/>
                <a:cs typeface="Times New Roman" panose="02020603050405020304" pitchFamily="18" charset="0"/>
              </a:rPr>
              <a:t>We could never deny Him</a:t>
            </a:r>
          </a:p>
        </p:txBody>
      </p:sp>
    </p:spTree>
    <p:extLst>
      <p:ext uri="{BB962C8B-B14F-4D97-AF65-F5344CB8AC3E}">
        <p14:creationId xmlns:p14="http://schemas.microsoft.com/office/powerpoint/2010/main" val="3661797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uiExpand="1" build="p"/>
      <p:bldP spid="10" grpId="0"/>
      <p:bldP spid="11" grpId="0"/>
      <p:bldP spid="12"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E31CF460-1968-3E23-2B9E-975590B0EA72}"/>
              </a:ext>
            </a:extLst>
          </p:cNvPr>
          <p:cNvSpPr txBox="1"/>
          <p:nvPr/>
        </p:nvSpPr>
        <p:spPr>
          <a:xfrm>
            <a:off x="0" y="0"/>
            <a:ext cx="9144000" cy="461665"/>
          </a:xfrm>
          <a:prstGeom prst="rect">
            <a:avLst/>
          </a:prstGeom>
          <a:noFill/>
        </p:spPr>
        <p:txBody>
          <a:bodyPr wrap="square" rtlCol="0">
            <a:spAutoFit/>
          </a:bodyPr>
          <a:lstStyle/>
          <a:p>
            <a:pPr algn="ctr"/>
            <a:r>
              <a:rPr lang="en-AU" sz="2400" b="1" dirty="0">
                <a:solidFill>
                  <a:srgbClr val="FFFF00"/>
                </a:solidFill>
                <a:latin typeface="Times New Roman" panose="02020603050405020304" pitchFamily="18" charset="0"/>
                <a:cs typeface="Times New Roman" panose="02020603050405020304" pitchFamily="18" charset="0"/>
              </a:rPr>
              <a:t>The Next Chapter   ––   Gaining life by endurance.</a:t>
            </a:r>
          </a:p>
        </p:txBody>
      </p:sp>
      <p:sp>
        <p:nvSpPr>
          <p:cNvPr id="16" name="TextBox 15">
            <a:extLst>
              <a:ext uri="{FF2B5EF4-FFF2-40B4-BE49-F238E27FC236}">
                <a16:creationId xmlns:a16="http://schemas.microsoft.com/office/drawing/2014/main" id="{2BF1BB00-AB76-4B1D-CCC2-134EFB68C205}"/>
              </a:ext>
            </a:extLst>
          </p:cNvPr>
          <p:cNvSpPr txBox="1"/>
          <p:nvPr/>
        </p:nvSpPr>
        <p:spPr>
          <a:xfrm>
            <a:off x="440124" y="4340038"/>
            <a:ext cx="8263752" cy="584775"/>
          </a:xfrm>
          <a:prstGeom prst="rect">
            <a:avLst/>
          </a:prstGeom>
          <a:solidFill>
            <a:schemeClr val="bg1"/>
          </a:solidFill>
        </p:spPr>
        <p:txBody>
          <a:bodyPr wrap="square" rtlCol="0">
            <a:spAutoFit/>
          </a:bodyPr>
          <a:lstStyle/>
          <a:p>
            <a:r>
              <a:rPr lang="en-AU" sz="1600" u="sng"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some of you they will put to death</a:t>
            </a: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  </a:t>
            </a:r>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17 </a:t>
            </a: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You will be hated by all for my name’s sake.  </a:t>
            </a:r>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18 </a:t>
            </a:r>
            <a:r>
              <a:rPr lang="en-AU" sz="1600" u="sng"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But not a hair of your head will perish</a:t>
            </a: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  </a:t>
            </a:r>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19 </a:t>
            </a: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By your endurance you will gain your lives.</a:t>
            </a:r>
            <a:endParaRPr lang="en-US" sz="1600" dirty="0"/>
          </a:p>
        </p:txBody>
      </p:sp>
      <p:sp>
        <p:nvSpPr>
          <p:cNvPr id="3" name="TextBox 2">
            <a:extLst>
              <a:ext uri="{FF2B5EF4-FFF2-40B4-BE49-F238E27FC236}">
                <a16:creationId xmlns:a16="http://schemas.microsoft.com/office/drawing/2014/main" id="{16D6D0B9-2CAF-A666-CFC4-38EC75A99D0E}"/>
              </a:ext>
            </a:extLst>
          </p:cNvPr>
          <p:cNvSpPr txBox="1"/>
          <p:nvPr/>
        </p:nvSpPr>
        <p:spPr>
          <a:xfrm>
            <a:off x="669078" y="461665"/>
            <a:ext cx="7581954" cy="646331"/>
          </a:xfrm>
          <a:prstGeom prst="rect">
            <a:avLst/>
          </a:prstGeom>
          <a:noFill/>
          <a:ln>
            <a:solidFill>
              <a:schemeClr val="bg1"/>
            </a:solidFill>
          </a:ln>
        </p:spPr>
        <p:txBody>
          <a:bodyPr wrap="square" rtlCol="0">
            <a:spAutoFit/>
          </a:bodyPr>
          <a:lstStyle/>
          <a:p>
            <a:r>
              <a:rPr lang="en-AU" dirty="0">
                <a:solidFill>
                  <a:schemeClr val="bg1"/>
                </a:solidFill>
                <a:latin typeface="Times New Roman" panose="02020603050405020304" pitchFamily="18" charset="0"/>
                <a:cs typeface="Times New Roman" panose="02020603050405020304" pitchFamily="18" charset="0"/>
              </a:rPr>
              <a:t>70A.D.   The fall of Jerusalem and the Destruction of the Temple.</a:t>
            </a:r>
          </a:p>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 A picture of the chaos that will accompany “The End”...    But not the end...</a:t>
            </a:r>
          </a:p>
        </p:txBody>
      </p:sp>
      <p:sp>
        <p:nvSpPr>
          <p:cNvPr id="7" name="TextBox 6">
            <a:extLst>
              <a:ext uri="{FF2B5EF4-FFF2-40B4-BE49-F238E27FC236}">
                <a16:creationId xmlns:a16="http://schemas.microsoft.com/office/drawing/2014/main" id="{8D93EE47-3A85-7E3A-3317-33F9B2F0AE62}"/>
              </a:ext>
            </a:extLst>
          </p:cNvPr>
          <p:cNvSpPr txBox="1"/>
          <p:nvPr/>
        </p:nvSpPr>
        <p:spPr>
          <a:xfrm>
            <a:off x="0" y="1384995"/>
            <a:ext cx="2486026" cy="369332"/>
          </a:xfrm>
          <a:prstGeom prst="rect">
            <a:avLst/>
          </a:prstGeom>
          <a:noFill/>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1.  Do not be led astray</a:t>
            </a:r>
          </a:p>
        </p:txBody>
      </p:sp>
      <p:sp>
        <p:nvSpPr>
          <p:cNvPr id="8" name="TextBox 7">
            <a:extLst>
              <a:ext uri="{FF2B5EF4-FFF2-40B4-BE49-F238E27FC236}">
                <a16:creationId xmlns:a16="http://schemas.microsoft.com/office/drawing/2014/main" id="{2BB850FA-293D-F535-12B3-80E2B889703A}"/>
              </a:ext>
            </a:extLst>
          </p:cNvPr>
          <p:cNvSpPr txBox="1"/>
          <p:nvPr/>
        </p:nvSpPr>
        <p:spPr>
          <a:xfrm>
            <a:off x="2215722" y="1415773"/>
            <a:ext cx="6860319" cy="369332"/>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Don’t follow false messiahs;   Don’t listen to the Doomsday preachers.</a:t>
            </a:r>
          </a:p>
        </p:txBody>
      </p:sp>
      <p:sp>
        <p:nvSpPr>
          <p:cNvPr id="2" name="TextBox 1">
            <a:extLst>
              <a:ext uri="{FF2B5EF4-FFF2-40B4-BE49-F238E27FC236}">
                <a16:creationId xmlns:a16="http://schemas.microsoft.com/office/drawing/2014/main" id="{9A409616-0792-E8F1-196C-824C790EBBE9}"/>
              </a:ext>
            </a:extLst>
          </p:cNvPr>
          <p:cNvSpPr txBox="1"/>
          <p:nvPr/>
        </p:nvSpPr>
        <p:spPr>
          <a:xfrm>
            <a:off x="764381" y="1107996"/>
            <a:ext cx="8041356" cy="400110"/>
          </a:xfrm>
          <a:prstGeom prst="rect">
            <a:avLst/>
          </a:prstGeom>
          <a:noFill/>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When in the chaos, it seems like the world we know is about to end:</a:t>
            </a:r>
          </a:p>
        </p:txBody>
      </p:sp>
      <p:sp>
        <p:nvSpPr>
          <p:cNvPr id="4" name="TextBox 3">
            <a:extLst>
              <a:ext uri="{FF2B5EF4-FFF2-40B4-BE49-F238E27FC236}">
                <a16:creationId xmlns:a16="http://schemas.microsoft.com/office/drawing/2014/main" id="{79B3DE29-2911-CED4-D446-5FEA91A4784E}"/>
              </a:ext>
            </a:extLst>
          </p:cNvPr>
          <p:cNvSpPr txBox="1"/>
          <p:nvPr/>
        </p:nvSpPr>
        <p:spPr>
          <a:xfrm>
            <a:off x="0" y="1723550"/>
            <a:ext cx="2414589" cy="369332"/>
          </a:xfrm>
          <a:prstGeom prst="rect">
            <a:avLst/>
          </a:prstGeom>
          <a:noFill/>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2.  Do not be afraid</a:t>
            </a:r>
          </a:p>
        </p:txBody>
      </p:sp>
      <p:sp>
        <p:nvSpPr>
          <p:cNvPr id="5" name="TextBox 4">
            <a:extLst>
              <a:ext uri="{FF2B5EF4-FFF2-40B4-BE49-F238E27FC236}">
                <a16:creationId xmlns:a16="http://schemas.microsoft.com/office/drawing/2014/main" id="{BBA13FF7-C9E5-9B94-5D29-6EF7D3B3030B}"/>
              </a:ext>
            </a:extLst>
          </p:cNvPr>
          <p:cNvSpPr txBox="1"/>
          <p:nvPr/>
        </p:nvSpPr>
        <p:spPr>
          <a:xfrm>
            <a:off x="1994266" y="1718549"/>
            <a:ext cx="7149734" cy="646331"/>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end is not immediate.</a:t>
            </a:r>
          </a:p>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But even when it is the end, Christians have no reason to fear.</a:t>
            </a:r>
          </a:p>
        </p:txBody>
      </p:sp>
      <p:sp>
        <p:nvSpPr>
          <p:cNvPr id="13" name="TextBox 12">
            <a:extLst>
              <a:ext uri="{FF2B5EF4-FFF2-40B4-BE49-F238E27FC236}">
                <a16:creationId xmlns:a16="http://schemas.microsoft.com/office/drawing/2014/main" id="{324FF754-EB98-BE75-11D1-C6AF966B6F5D}"/>
              </a:ext>
            </a:extLst>
          </p:cNvPr>
          <p:cNvSpPr txBox="1"/>
          <p:nvPr/>
        </p:nvSpPr>
        <p:spPr>
          <a:xfrm>
            <a:off x="356319" y="2268228"/>
            <a:ext cx="8411727" cy="400110"/>
          </a:xfrm>
          <a:prstGeom prst="rect">
            <a:avLst/>
          </a:prstGeom>
          <a:noFill/>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Before the final chapter.  Living in “The Last Days” (The world as we know it)</a:t>
            </a:r>
          </a:p>
        </p:txBody>
      </p:sp>
      <p:cxnSp>
        <p:nvCxnSpPr>
          <p:cNvPr id="15" name="Straight Connector 14">
            <a:extLst>
              <a:ext uri="{FF2B5EF4-FFF2-40B4-BE49-F238E27FC236}">
                <a16:creationId xmlns:a16="http://schemas.microsoft.com/office/drawing/2014/main" id="{1997F2CC-9C64-3AE0-C5CD-5A9C8F351972}"/>
              </a:ext>
            </a:extLst>
          </p:cNvPr>
          <p:cNvCxnSpPr/>
          <p:nvPr/>
        </p:nvCxnSpPr>
        <p:spPr>
          <a:xfrm>
            <a:off x="460771" y="2296479"/>
            <a:ext cx="8086725" cy="35779"/>
          </a:xfrm>
          <a:prstGeom prst="line">
            <a:avLst/>
          </a:prstGeom>
          <a:ln>
            <a:solidFill>
              <a:schemeClr val="tx2">
                <a:lumMod val="10000"/>
                <a:lumOff val="90000"/>
              </a:schemeClr>
            </a:solidFill>
          </a:ln>
        </p:spPr>
        <p:style>
          <a:lnRef idx="2">
            <a:schemeClr val="accent1"/>
          </a:lnRef>
          <a:fillRef idx="0">
            <a:schemeClr val="accent1"/>
          </a:fillRef>
          <a:effectRef idx="1">
            <a:schemeClr val="accent1"/>
          </a:effectRef>
          <a:fontRef idx="minor">
            <a:schemeClr val="tx1"/>
          </a:fontRef>
        </p:style>
      </p:cxnSp>
      <p:sp>
        <p:nvSpPr>
          <p:cNvPr id="17" name="TextBox 16">
            <a:extLst>
              <a:ext uri="{FF2B5EF4-FFF2-40B4-BE49-F238E27FC236}">
                <a16:creationId xmlns:a16="http://schemas.microsoft.com/office/drawing/2014/main" id="{44971768-E0A0-039F-3DD8-3838FCE49C0E}"/>
              </a:ext>
            </a:extLst>
          </p:cNvPr>
          <p:cNvSpPr txBox="1"/>
          <p:nvPr/>
        </p:nvSpPr>
        <p:spPr>
          <a:xfrm>
            <a:off x="37517" y="2540226"/>
            <a:ext cx="9106483" cy="369332"/>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International wars;   Earthquakes;  Famines;  Disease pandemics;  Terrors;  Signs in the sky</a:t>
            </a:r>
          </a:p>
        </p:txBody>
      </p:sp>
      <p:sp>
        <p:nvSpPr>
          <p:cNvPr id="9" name="TextBox 8">
            <a:extLst>
              <a:ext uri="{FF2B5EF4-FFF2-40B4-BE49-F238E27FC236}">
                <a16:creationId xmlns:a16="http://schemas.microsoft.com/office/drawing/2014/main" id="{0FF38CCD-5CFC-4C78-68EC-B84AD667A8A2}"/>
              </a:ext>
            </a:extLst>
          </p:cNvPr>
          <p:cNvSpPr txBox="1"/>
          <p:nvPr/>
        </p:nvSpPr>
        <p:spPr>
          <a:xfrm>
            <a:off x="39315" y="2846458"/>
            <a:ext cx="9106483" cy="646331"/>
          </a:xfrm>
          <a:prstGeom prst="rect">
            <a:avLst/>
          </a:prstGeom>
          <a:noFill/>
        </p:spPr>
        <p:txBody>
          <a:bodyPr wrap="square" rtlCol="0">
            <a:spAutoFit/>
          </a:bodyPr>
          <a:lstStyle/>
          <a:p>
            <a:pPr marL="179388" indent="-179388">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It is “normal” for Christians to be persecuted.  (Religious  &amp;  Political  persecution)</a:t>
            </a:r>
          </a:p>
          <a:p>
            <a:pPr marL="179388" indent="-179388">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It is </a:t>
            </a:r>
            <a:r>
              <a:rPr lang="en-AU" u="sng" dirty="0">
                <a:solidFill>
                  <a:schemeClr val="bg1"/>
                </a:solidFill>
                <a:latin typeface="Times New Roman" panose="02020603050405020304" pitchFamily="18" charset="0"/>
                <a:cs typeface="Times New Roman" panose="02020603050405020304" pitchFamily="18" charset="0"/>
              </a:rPr>
              <a:t>like</a:t>
            </a:r>
            <a:r>
              <a:rPr lang="en-AU" dirty="0">
                <a:solidFill>
                  <a:schemeClr val="bg1"/>
                </a:solidFill>
                <a:latin typeface="Times New Roman" panose="02020603050405020304" pitchFamily="18" charset="0"/>
                <a:cs typeface="Times New Roman" panose="02020603050405020304" pitchFamily="18" charset="0"/>
              </a:rPr>
              <a:t> “the end”, &amp; the end can come at any moment.  Be ready.</a:t>
            </a:r>
          </a:p>
        </p:txBody>
      </p:sp>
      <p:sp>
        <p:nvSpPr>
          <p:cNvPr id="10" name="TextBox 9">
            <a:extLst>
              <a:ext uri="{FF2B5EF4-FFF2-40B4-BE49-F238E27FC236}">
                <a16:creationId xmlns:a16="http://schemas.microsoft.com/office/drawing/2014/main" id="{57F0C6F9-0D1C-6628-B6FE-FA8034686CCB}"/>
              </a:ext>
            </a:extLst>
          </p:cNvPr>
          <p:cNvSpPr txBox="1"/>
          <p:nvPr/>
        </p:nvSpPr>
        <p:spPr>
          <a:xfrm>
            <a:off x="-1" y="5184667"/>
            <a:ext cx="9131511" cy="369332"/>
          </a:xfrm>
          <a:prstGeom prst="rect">
            <a:avLst/>
          </a:prstGeom>
          <a:noFill/>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When everyone else has fled, those who stand firm for Jesus, gain  LIFE  in Him.</a:t>
            </a:r>
          </a:p>
        </p:txBody>
      </p:sp>
      <p:sp>
        <p:nvSpPr>
          <p:cNvPr id="11" name="TextBox 10">
            <a:extLst>
              <a:ext uri="{FF2B5EF4-FFF2-40B4-BE49-F238E27FC236}">
                <a16:creationId xmlns:a16="http://schemas.microsoft.com/office/drawing/2014/main" id="{605B3206-FADE-AB77-06F6-8A5DDEE6563E}"/>
              </a:ext>
            </a:extLst>
          </p:cNvPr>
          <p:cNvSpPr txBox="1"/>
          <p:nvPr/>
        </p:nvSpPr>
        <p:spPr>
          <a:xfrm>
            <a:off x="1123367" y="3710852"/>
            <a:ext cx="8008144" cy="369332"/>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Jesus gives us the mouth/words/wisdom for defence and to bear witness for Him</a:t>
            </a:r>
          </a:p>
        </p:txBody>
      </p:sp>
      <p:sp>
        <p:nvSpPr>
          <p:cNvPr id="12" name="TextBox 11">
            <a:extLst>
              <a:ext uri="{FF2B5EF4-FFF2-40B4-BE49-F238E27FC236}">
                <a16:creationId xmlns:a16="http://schemas.microsoft.com/office/drawing/2014/main" id="{6C69F694-2401-C36E-1818-02B438A35475}"/>
              </a:ext>
            </a:extLst>
          </p:cNvPr>
          <p:cNvSpPr txBox="1"/>
          <p:nvPr/>
        </p:nvSpPr>
        <p:spPr>
          <a:xfrm>
            <a:off x="37516" y="4003746"/>
            <a:ext cx="9106483" cy="369332"/>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When Christians are persecuted, genuine faith becomes evident.    </a:t>
            </a:r>
            <a:r>
              <a:rPr lang="en-AU" dirty="0">
                <a:solidFill>
                  <a:srgbClr val="FFFF00"/>
                </a:solidFill>
                <a:latin typeface="Times New Roman" panose="02020603050405020304" pitchFamily="18" charset="0"/>
                <a:cs typeface="Times New Roman" panose="02020603050405020304" pitchFamily="18" charset="0"/>
              </a:rPr>
              <a:t>We could never deny Him</a:t>
            </a:r>
          </a:p>
        </p:txBody>
      </p:sp>
      <p:sp>
        <p:nvSpPr>
          <p:cNvPr id="14" name="TextBox 13">
            <a:extLst>
              <a:ext uri="{FF2B5EF4-FFF2-40B4-BE49-F238E27FC236}">
                <a16:creationId xmlns:a16="http://schemas.microsoft.com/office/drawing/2014/main" id="{8CE691B8-A475-F650-98D5-504F943B14D3}"/>
              </a:ext>
            </a:extLst>
          </p:cNvPr>
          <p:cNvSpPr txBox="1"/>
          <p:nvPr/>
        </p:nvSpPr>
        <p:spPr>
          <a:xfrm>
            <a:off x="16086" y="4918146"/>
            <a:ext cx="9106482" cy="369332"/>
          </a:xfrm>
          <a:prstGeom prst="rect">
            <a:avLst/>
          </a:prstGeom>
          <a:noFill/>
        </p:spPr>
        <p:txBody>
          <a:bodyPr wrap="square" rtlCol="0">
            <a:spAutoFit/>
          </a:bodyPr>
          <a:lstStyle/>
          <a:p>
            <a:pPr marL="179388" indent="-179388" algn="l">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Even if we lose our physical life, Jesus holds us for eternal life.</a:t>
            </a:r>
          </a:p>
        </p:txBody>
      </p:sp>
      <p:sp>
        <p:nvSpPr>
          <p:cNvPr id="18" name="TextBox 17">
            <a:extLst>
              <a:ext uri="{FF2B5EF4-FFF2-40B4-BE49-F238E27FC236}">
                <a16:creationId xmlns:a16="http://schemas.microsoft.com/office/drawing/2014/main" id="{67893F63-D219-CAAB-BC64-BFE5149A8342}"/>
              </a:ext>
            </a:extLst>
          </p:cNvPr>
          <p:cNvSpPr txBox="1"/>
          <p:nvPr/>
        </p:nvSpPr>
        <p:spPr>
          <a:xfrm>
            <a:off x="935833" y="3416351"/>
            <a:ext cx="6500812" cy="369332"/>
          </a:xfrm>
          <a:prstGeom prst="rect">
            <a:avLst/>
          </a:prstGeom>
          <a:noFill/>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Persecution &amp; Arrest are opportunities to be witnesses for Jesus</a:t>
            </a:r>
          </a:p>
        </p:txBody>
      </p:sp>
    </p:spTree>
    <p:extLst>
      <p:ext uri="{BB962C8B-B14F-4D97-AF65-F5344CB8AC3E}">
        <p14:creationId xmlns:p14="http://schemas.microsoft.com/office/powerpoint/2010/main" val="3617799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gn="l">
          <a:defRPr dirty="0">
            <a:solidFill>
              <a:schemeClr val="bg1"/>
            </a:solidFill>
            <a:latin typeface="Times New Roman" panose="02020603050405020304" pitchFamily="18" charset="0"/>
            <a:cs typeface="Times New Roman" panose="02020603050405020304" pitchFamily="18" charset="0"/>
          </a:defRPr>
        </a:defPPr>
      </a:lstStyle>
    </a:tx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4382</TotalTime>
  <Words>1101</Words>
  <Application>Microsoft Macintosh PowerPoint</Application>
  <PresentationFormat>On-screen Show (16:10)</PresentationFormat>
  <Paragraphs>67</Paragraphs>
  <Slides>7</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Aptos</vt:lpstr>
      <vt:lpstr>Arial</vt:lpstr>
      <vt:lpstr>Calibri</vt:lpstr>
      <vt:lpstr>Comic Sans MS</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Michael Brumpton</dc:creator>
  <cp:lastModifiedBy>Michael Brumpton</cp:lastModifiedBy>
  <cp:revision>149</cp:revision>
  <cp:lastPrinted>2024-12-13T07:01:03Z</cp:lastPrinted>
  <dcterms:created xsi:type="dcterms:W3CDTF">2024-07-12T04:24:48Z</dcterms:created>
  <dcterms:modified xsi:type="dcterms:W3CDTF">2024-12-13T07:02:41Z</dcterms:modified>
</cp:coreProperties>
</file>