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7" r:id="rId2"/>
    <p:sldId id="271" r:id="rId3"/>
    <p:sldId id="282" r:id="rId4"/>
    <p:sldId id="289" r:id="rId5"/>
    <p:sldId id="285" r:id="rId6"/>
    <p:sldId id="290" r:id="rId7"/>
    <p:sldId id="291"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688"/>
    <p:restoredTop sz="94944"/>
  </p:normalViewPr>
  <p:slideViewPr>
    <p:cSldViewPr snapToGrid="0">
      <p:cViewPr varScale="1">
        <p:scale>
          <a:sx n="173" d="100"/>
          <a:sy n="173" d="100"/>
        </p:scale>
        <p:origin x="14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13/12/2024</a:t>
            </a:fld>
            <a:endParaRPr lang="en-AU" dirty="0"/>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dirty="0"/>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5</a:t>
            </a:fld>
            <a:endParaRPr lang="en-AU" dirty="0"/>
          </a:p>
        </p:txBody>
      </p:sp>
    </p:spTree>
    <p:extLst>
      <p:ext uri="{BB962C8B-B14F-4D97-AF65-F5344CB8AC3E}">
        <p14:creationId xmlns:p14="http://schemas.microsoft.com/office/powerpoint/2010/main" val="3023233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6</a:t>
            </a:fld>
            <a:endParaRPr lang="en-AU" dirty="0"/>
          </a:p>
        </p:txBody>
      </p:sp>
    </p:spTree>
    <p:extLst>
      <p:ext uri="{BB962C8B-B14F-4D97-AF65-F5344CB8AC3E}">
        <p14:creationId xmlns:p14="http://schemas.microsoft.com/office/powerpoint/2010/main" val="967881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7</a:t>
            </a:fld>
            <a:endParaRPr lang="en-AU" dirty="0"/>
          </a:p>
        </p:txBody>
      </p:sp>
    </p:spTree>
    <p:extLst>
      <p:ext uri="{BB962C8B-B14F-4D97-AF65-F5344CB8AC3E}">
        <p14:creationId xmlns:p14="http://schemas.microsoft.com/office/powerpoint/2010/main" val="1986221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12/13/24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12/13/24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12/13/24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12/13/24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12/13/24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12/13/24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12/13/24</a:t>
            </a:fld>
            <a:endParaRPr lang="en-US" dirty="0"/>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12/13/24</a:t>
            </a:fld>
            <a:endParaRPr lang="en-US" dirty="0"/>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12/13/24</a:t>
            </a:fld>
            <a:endParaRPr lang="en-US" dirty="0"/>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12/13/24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12/13/24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12/13/24</a:t>
            </a:fld>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dirty="0"/>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Luke 21:5-19</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3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279587"/>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5 </a:t>
            </a:r>
            <a:r>
              <a:rPr lang="en-AU" sz="2800" dirty="0">
                <a:solidFill>
                  <a:srgbClr val="FFFFFF"/>
                </a:solidFill>
                <a:effectLst/>
                <a:latin typeface="Times New Roman" panose="02020603050405020304" pitchFamily="18" charset="0"/>
                <a:ea typeface="Times New Roman" panose="02020603050405020304" pitchFamily="18" charset="0"/>
              </a:rPr>
              <a:t>And while some were speaking of the temple, how it was adorned with noble stones and offerings, he said, </a:t>
            </a:r>
            <a:r>
              <a:rPr lang="en-AU" sz="2800" b="1" baseline="30000" dirty="0">
                <a:solidFill>
                  <a:srgbClr val="FFFFFF"/>
                </a:solidFill>
                <a:effectLst/>
                <a:latin typeface="Times New Roman" panose="02020603050405020304" pitchFamily="18" charset="0"/>
                <a:ea typeface="Times New Roman" panose="02020603050405020304" pitchFamily="18" charset="0"/>
              </a:rPr>
              <a:t>6 </a:t>
            </a:r>
            <a:r>
              <a:rPr lang="en-AU" sz="2800" dirty="0">
                <a:solidFill>
                  <a:srgbClr val="FFFFFF"/>
                </a:solidFill>
                <a:effectLst/>
                <a:latin typeface="Times New Roman" panose="02020603050405020304" pitchFamily="18" charset="0"/>
                <a:ea typeface="Times New Roman" panose="02020603050405020304" pitchFamily="18" charset="0"/>
              </a:rPr>
              <a:t>“As for these things that you see, the days will come when there will not be left here one stone upon another that will not be thrown down.”  </a:t>
            </a:r>
            <a:r>
              <a:rPr lang="en-AU" sz="2800" b="1" baseline="30000" dirty="0">
                <a:solidFill>
                  <a:srgbClr val="FFFFFF"/>
                </a:solidFill>
                <a:effectLst/>
                <a:latin typeface="Times New Roman" panose="02020603050405020304" pitchFamily="18" charset="0"/>
                <a:ea typeface="Times New Roman" panose="02020603050405020304" pitchFamily="18" charset="0"/>
              </a:rPr>
              <a:t>7 </a:t>
            </a:r>
            <a:r>
              <a:rPr lang="en-AU" sz="2800" dirty="0">
                <a:solidFill>
                  <a:srgbClr val="FFFFFF"/>
                </a:solidFill>
                <a:effectLst/>
                <a:latin typeface="Times New Roman" panose="02020603050405020304" pitchFamily="18" charset="0"/>
                <a:ea typeface="Times New Roman" panose="02020603050405020304" pitchFamily="18" charset="0"/>
              </a:rPr>
              <a:t>And they asked him, “Teacher, when will these things be, and what will be the sign when these things are about to take place?”  </a:t>
            </a:r>
            <a:r>
              <a:rPr lang="en-AU" sz="2800" b="1" baseline="30000" dirty="0">
                <a:solidFill>
                  <a:srgbClr val="FFFFFF"/>
                </a:solidFill>
                <a:effectLst/>
                <a:latin typeface="Times New Roman" panose="02020603050405020304" pitchFamily="18" charset="0"/>
                <a:ea typeface="Times New Roman" panose="02020603050405020304" pitchFamily="18" charset="0"/>
              </a:rPr>
              <a:t>8 </a:t>
            </a:r>
            <a:r>
              <a:rPr lang="en-AU" sz="2800" dirty="0">
                <a:solidFill>
                  <a:srgbClr val="FFFFFF"/>
                </a:solidFill>
                <a:effectLst/>
                <a:latin typeface="Times New Roman" panose="02020603050405020304" pitchFamily="18" charset="0"/>
                <a:ea typeface="Times New Roman" panose="02020603050405020304" pitchFamily="18" charset="0"/>
              </a:rPr>
              <a:t>And he said, “See that you are not led astray.  For many will come in my name, saying, ‘I am he!’ and, ‘The time is at hand!’ Do not go after them.  </a:t>
            </a:r>
            <a:r>
              <a:rPr lang="en-AU" sz="2800" b="1" baseline="30000" dirty="0">
                <a:solidFill>
                  <a:srgbClr val="FFFFFF"/>
                </a:solidFill>
                <a:effectLst/>
                <a:latin typeface="Times New Roman" panose="02020603050405020304" pitchFamily="18" charset="0"/>
                <a:ea typeface="Times New Roman" panose="02020603050405020304" pitchFamily="18" charset="0"/>
              </a:rPr>
              <a:t>9 </a:t>
            </a:r>
            <a:r>
              <a:rPr lang="en-AU" sz="2800" dirty="0">
                <a:solidFill>
                  <a:srgbClr val="FFFFFF"/>
                </a:solidFill>
                <a:effectLst/>
                <a:latin typeface="Times New Roman" panose="02020603050405020304" pitchFamily="18" charset="0"/>
                <a:ea typeface="Times New Roman" panose="02020603050405020304" pitchFamily="18" charset="0"/>
              </a:rPr>
              <a:t>And when you hear of wars and tumults, do not be terrified, for these things must first take place, but the end will not be at once.”</a:t>
            </a:r>
            <a:r>
              <a:rPr lang="en-AU" sz="2800" dirty="0">
                <a:effectLst/>
              </a:rPr>
              <a:t> </a:t>
            </a:r>
            <a:r>
              <a:rPr lang="en-AU" sz="2800" dirty="0">
                <a:solidFill>
                  <a:srgbClr val="FFFFFF"/>
                </a:solidFill>
                <a:effectLst/>
                <a:latin typeface="Times New Roman" panose="02020603050405020304" pitchFamily="18" charset="0"/>
                <a:ea typeface="Times New Roman" panose="02020603050405020304" pitchFamily="18" charset="0"/>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99362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3858107"/>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10 </a:t>
            </a:r>
            <a:r>
              <a:rPr lang="en-AU" sz="2800" dirty="0">
                <a:solidFill>
                  <a:srgbClr val="FFFFFF"/>
                </a:solidFill>
                <a:effectLst/>
                <a:latin typeface="Times New Roman" panose="02020603050405020304" pitchFamily="18" charset="0"/>
                <a:ea typeface="Times New Roman" panose="02020603050405020304" pitchFamily="18" charset="0"/>
              </a:rPr>
              <a:t>Then he said to them, “Nation will rise against nation, and kingdom against kingdom.  </a:t>
            </a:r>
            <a:r>
              <a:rPr lang="en-AU" sz="2800" b="1" baseline="30000" dirty="0">
                <a:solidFill>
                  <a:srgbClr val="FFFFFF"/>
                </a:solidFill>
                <a:effectLst/>
                <a:latin typeface="Times New Roman" panose="02020603050405020304" pitchFamily="18" charset="0"/>
                <a:ea typeface="Times New Roman" panose="02020603050405020304" pitchFamily="18" charset="0"/>
              </a:rPr>
              <a:t>11 </a:t>
            </a:r>
            <a:r>
              <a:rPr lang="en-AU" sz="2800" dirty="0">
                <a:solidFill>
                  <a:srgbClr val="FFFFFF"/>
                </a:solidFill>
                <a:effectLst/>
                <a:latin typeface="Times New Roman" panose="02020603050405020304" pitchFamily="18" charset="0"/>
                <a:ea typeface="Times New Roman" panose="02020603050405020304" pitchFamily="18" charset="0"/>
              </a:rPr>
              <a:t>There will be great earthquakes, and in various places famines and pestilences.  And there will be terrors and great signs from heaven.  </a:t>
            </a:r>
            <a:r>
              <a:rPr lang="en-AU" sz="2800" b="1" baseline="30000" dirty="0">
                <a:solidFill>
                  <a:srgbClr val="FFFFFF"/>
                </a:solidFill>
                <a:effectLst/>
                <a:latin typeface="Times New Roman" panose="02020603050405020304" pitchFamily="18" charset="0"/>
                <a:ea typeface="Times New Roman" panose="02020603050405020304" pitchFamily="18" charset="0"/>
              </a:rPr>
              <a:t>12 </a:t>
            </a:r>
            <a:r>
              <a:rPr lang="en-AU" sz="2800" dirty="0">
                <a:solidFill>
                  <a:srgbClr val="FFFFFF"/>
                </a:solidFill>
                <a:effectLst/>
                <a:latin typeface="Times New Roman" panose="02020603050405020304" pitchFamily="18" charset="0"/>
                <a:ea typeface="Times New Roman" panose="02020603050405020304" pitchFamily="18" charset="0"/>
              </a:rPr>
              <a:t>But before all this they will lay their hands on you and persecute you, delivering you up to the synagogues and prisons, and you will be brought before kings and governors for my name’s sake.  </a:t>
            </a:r>
            <a:r>
              <a:rPr lang="en-AU" sz="2800" b="1" baseline="30000" dirty="0">
                <a:solidFill>
                  <a:srgbClr val="FFFFFF"/>
                </a:solidFill>
                <a:effectLst/>
                <a:latin typeface="Times New Roman" panose="02020603050405020304" pitchFamily="18" charset="0"/>
                <a:ea typeface="Times New Roman" panose="02020603050405020304" pitchFamily="18" charset="0"/>
              </a:rPr>
              <a:t>13 </a:t>
            </a:r>
            <a:r>
              <a:rPr lang="en-AU" sz="2800" dirty="0">
                <a:solidFill>
                  <a:srgbClr val="FFFFFF"/>
                </a:solidFill>
                <a:effectLst/>
                <a:latin typeface="Times New Roman" panose="02020603050405020304" pitchFamily="18" charset="0"/>
                <a:ea typeface="Times New Roman" panose="02020603050405020304" pitchFamily="18" charset="0"/>
              </a:rPr>
              <a:t>This will be your opportunity to bear witness.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57395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3857659"/>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14 </a:t>
            </a:r>
            <a:r>
              <a:rPr lang="en-AU" sz="2800" dirty="0">
                <a:solidFill>
                  <a:srgbClr val="FFFFFF"/>
                </a:solidFill>
                <a:effectLst/>
                <a:latin typeface="Times New Roman" panose="02020603050405020304" pitchFamily="18" charset="0"/>
                <a:ea typeface="Times New Roman" panose="02020603050405020304" pitchFamily="18" charset="0"/>
              </a:rPr>
              <a:t>Settle it therefore in your minds not to meditate beforehand how to answer, </a:t>
            </a:r>
            <a:r>
              <a:rPr lang="en-AU" sz="2800" b="1" baseline="30000" dirty="0">
                <a:solidFill>
                  <a:srgbClr val="FFFFFF"/>
                </a:solidFill>
                <a:effectLst/>
                <a:latin typeface="Times New Roman" panose="02020603050405020304" pitchFamily="18" charset="0"/>
                <a:ea typeface="Times New Roman" panose="02020603050405020304" pitchFamily="18" charset="0"/>
              </a:rPr>
              <a:t>15 </a:t>
            </a:r>
            <a:r>
              <a:rPr lang="en-AU" sz="2800" dirty="0">
                <a:solidFill>
                  <a:srgbClr val="FFFFFF"/>
                </a:solidFill>
                <a:effectLst/>
                <a:latin typeface="Times New Roman" panose="02020603050405020304" pitchFamily="18" charset="0"/>
                <a:ea typeface="Times New Roman" panose="02020603050405020304" pitchFamily="18" charset="0"/>
              </a:rPr>
              <a:t>for I will give you a mouth and wisdom, which none of your adversaries will be able to withstand or contradict.  </a:t>
            </a:r>
            <a:r>
              <a:rPr lang="en-AU" sz="2800" b="1" baseline="30000" dirty="0">
                <a:solidFill>
                  <a:srgbClr val="FFFFFF"/>
                </a:solidFill>
                <a:effectLst/>
                <a:latin typeface="Times New Roman" panose="02020603050405020304" pitchFamily="18" charset="0"/>
                <a:ea typeface="Times New Roman" panose="02020603050405020304" pitchFamily="18" charset="0"/>
              </a:rPr>
              <a:t>16 </a:t>
            </a:r>
            <a:r>
              <a:rPr lang="en-AU" sz="2800" dirty="0">
                <a:solidFill>
                  <a:srgbClr val="FFFFFF"/>
                </a:solidFill>
                <a:effectLst/>
                <a:latin typeface="Times New Roman" panose="02020603050405020304" pitchFamily="18" charset="0"/>
                <a:ea typeface="Times New Roman" panose="02020603050405020304" pitchFamily="18" charset="0"/>
              </a:rPr>
              <a:t>You will be delivered up even by parents and brothers and relatives and friends, and some of you they will put to death.  </a:t>
            </a:r>
            <a:r>
              <a:rPr lang="en-AU" sz="2800" b="1" baseline="30000" dirty="0">
                <a:solidFill>
                  <a:srgbClr val="FFFFFF"/>
                </a:solidFill>
                <a:effectLst/>
                <a:latin typeface="Times New Roman" panose="02020603050405020304" pitchFamily="18" charset="0"/>
                <a:ea typeface="Times New Roman" panose="02020603050405020304" pitchFamily="18" charset="0"/>
              </a:rPr>
              <a:t>17 </a:t>
            </a:r>
            <a:r>
              <a:rPr lang="en-AU" sz="2800" dirty="0">
                <a:solidFill>
                  <a:srgbClr val="FFFFFF"/>
                </a:solidFill>
                <a:effectLst/>
                <a:latin typeface="Times New Roman" panose="02020603050405020304" pitchFamily="18" charset="0"/>
                <a:ea typeface="Times New Roman" panose="02020603050405020304" pitchFamily="18" charset="0"/>
              </a:rPr>
              <a:t>You will be hated by all for my name’s sake.  </a:t>
            </a:r>
            <a:r>
              <a:rPr lang="en-AU" sz="2800" b="1" baseline="30000" dirty="0">
                <a:solidFill>
                  <a:srgbClr val="FFFFFF"/>
                </a:solidFill>
                <a:effectLst/>
                <a:latin typeface="Times New Roman" panose="02020603050405020304" pitchFamily="18" charset="0"/>
                <a:ea typeface="Times New Roman" panose="02020603050405020304" pitchFamily="18" charset="0"/>
              </a:rPr>
              <a:t>18 </a:t>
            </a:r>
            <a:r>
              <a:rPr lang="en-AU" sz="2800" dirty="0">
                <a:solidFill>
                  <a:srgbClr val="FFFFFF"/>
                </a:solidFill>
                <a:effectLst/>
                <a:latin typeface="Times New Roman" panose="02020603050405020304" pitchFamily="18" charset="0"/>
                <a:ea typeface="Times New Roman" panose="02020603050405020304" pitchFamily="18" charset="0"/>
              </a:rPr>
              <a:t>But not a hair of your head will perish.  </a:t>
            </a:r>
            <a:r>
              <a:rPr lang="en-AU" sz="2800" b="1" baseline="30000" dirty="0">
                <a:solidFill>
                  <a:srgbClr val="FFFFFF"/>
                </a:solidFill>
                <a:effectLst/>
                <a:latin typeface="Times New Roman" panose="02020603050405020304" pitchFamily="18" charset="0"/>
                <a:ea typeface="Times New Roman" panose="02020603050405020304" pitchFamily="18" charset="0"/>
              </a:rPr>
              <a:t>19 </a:t>
            </a:r>
            <a:r>
              <a:rPr lang="en-AU" sz="2800" dirty="0">
                <a:solidFill>
                  <a:srgbClr val="FFFFFF"/>
                </a:solidFill>
                <a:effectLst/>
                <a:latin typeface="Times New Roman" panose="02020603050405020304" pitchFamily="18" charset="0"/>
                <a:ea typeface="Times New Roman" panose="02020603050405020304" pitchFamily="18" charset="0"/>
              </a:rPr>
              <a:t>By your endurance you will gain your lives.</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346597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The Next Chapter   ––   Gaining life by endurance.</a:t>
            </a:r>
          </a:p>
        </p:txBody>
      </p:sp>
      <p:sp>
        <p:nvSpPr>
          <p:cNvPr id="16" name="TextBox 15">
            <a:extLst>
              <a:ext uri="{FF2B5EF4-FFF2-40B4-BE49-F238E27FC236}">
                <a16:creationId xmlns:a16="http://schemas.microsoft.com/office/drawing/2014/main" id="{2BF1BB00-AB76-4B1D-CCC2-134EFB68C205}"/>
              </a:ext>
            </a:extLst>
          </p:cNvPr>
          <p:cNvSpPr txBox="1"/>
          <p:nvPr/>
        </p:nvSpPr>
        <p:spPr>
          <a:xfrm>
            <a:off x="1140055" y="4032724"/>
            <a:ext cx="6640000" cy="584775"/>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when you hear of wars and tumults, do not be terrified, for these things must first take place, but the end will not be at once.”</a:t>
            </a:r>
            <a:r>
              <a:rPr lang="en-AU" sz="1600" dirty="0"/>
              <a:t> </a:t>
            </a:r>
            <a:endParaRPr lang="en-US" sz="1600" dirty="0"/>
          </a:p>
        </p:txBody>
      </p:sp>
      <p:sp>
        <p:nvSpPr>
          <p:cNvPr id="3" name="TextBox 2">
            <a:extLst>
              <a:ext uri="{FF2B5EF4-FFF2-40B4-BE49-F238E27FC236}">
                <a16:creationId xmlns:a16="http://schemas.microsoft.com/office/drawing/2014/main" id="{16D6D0B9-2CAF-A666-CFC4-38EC75A99D0E}"/>
              </a:ext>
            </a:extLst>
          </p:cNvPr>
          <p:cNvSpPr txBox="1"/>
          <p:nvPr/>
        </p:nvSpPr>
        <p:spPr>
          <a:xfrm>
            <a:off x="669078" y="461665"/>
            <a:ext cx="7581954" cy="646331"/>
          </a:xfrm>
          <a:prstGeom prst="rect">
            <a:avLst/>
          </a:prstGeom>
          <a:noFill/>
          <a:ln>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70A.D.   The fall of Jerusalem and the Destruction of the Temple.</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 A picture of the chaos that will accompany “The End”...    But not the end...</a:t>
            </a:r>
          </a:p>
        </p:txBody>
      </p:sp>
      <p:sp>
        <p:nvSpPr>
          <p:cNvPr id="7" name="TextBox 6">
            <a:extLst>
              <a:ext uri="{FF2B5EF4-FFF2-40B4-BE49-F238E27FC236}">
                <a16:creationId xmlns:a16="http://schemas.microsoft.com/office/drawing/2014/main" id="{8D93EE47-3A85-7E3A-3317-33F9B2F0AE62}"/>
              </a:ext>
            </a:extLst>
          </p:cNvPr>
          <p:cNvSpPr txBox="1"/>
          <p:nvPr/>
        </p:nvSpPr>
        <p:spPr>
          <a:xfrm>
            <a:off x="0" y="1485484"/>
            <a:ext cx="2486026"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Do not be led astray</a:t>
            </a:r>
          </a:p>
        </p:txBody>
      </p:sp>
      <p:sp>
        <p:nvSpPr>
          <p:cNvPr id="8" name="TextBox 7">
            <a:extLst>
              <a:ext uri="{FF2B5EF4-FFF2-40B4-BE49-F238E27FC236}">
                <a16:creationId xmlns:a16="http://schemas.microsoft.com/office/drawing/2014/main" id="{2BB850FA-293D-F535-12B3-80E2B889703A}"/>
              </a:ext>
            </a:extLst>
          </p:cNvPr>
          <p:cNvSpPr txBox="1"/>
          <p:nvPr/>
        </p:nvSpPr>
        <p:spPr>
          <a:xfrm>
            <a:off x="2215722" y="1516262"/>
            <a:ext cx="6860319"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follow false messiahs;   Don’t listen to the Doomsday preachers.</a:t>
            </a:r>
          </a:p>
        </p:txBody>
      </p:sp>
      <p:sp>
        <p:nvSpPr>
          <p:cNvPr id="2" name="TextBox 1">
            <a:extLst>
              <a:ext uri="{FF2B5EF4-FFF2-40B4-BE49-F238E27FC236}">
                <a16:creationId xmlns:a16="http://schemas.microsoft.com/office/drawing/2014/main" id="{9A409616-0792-E8F1-196C-824C790EBBE9}"/>
              </a:ext>
            </a:extLst>
          </p:cNvPr>
          <p:cNvSpPr txBox="1"/>
          <p:nvPr/>
        </p:nvSpPr>
        <p:spPr>
          <a:xfrm>
            <a:off x="764381" y="1107996"/>
            <a:ext cx="8041356"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When in the chaos, it seems like the world we know is about to end:</a:t>
            </a:r>
          </a:p>
        </p:txBody>
      </p:sp>
      <p:sp>
        <p:nvSpPr>
          <p:cNvPr id="4" name="TextBox 3">
            <a:extLst>
              <a:ext uri="{FF2B5EF4-FFF2-40B4-BE49-F238E27FC236}">
                <a16:creationId xmlns:a16="http://schemas.microsoft.com/office/drawing/2014/main" id="{79B3DE29-2911-CED4-D446-5FEA91A4784E}"/>
              </a:ext>
            </a:extLst>
          </p:cNvPr>
          <p:cNvSpPr txBox="1"/>
          <p:nvPr/>
        </p:nvSpPr>
        <p:spPr>
          <a:xfrm>
            <a:off x="0" y="1885594"/>
            <a:ext cx="241458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Do not be afraid</a:t>
            </a:r>
          </a:p>
        </p:txBody>
      </p:sp>
      <p:sp>
        <p:nvSpPr>
          <p:cNvPr id="5" name="TextBox 4">
            <a:extLst>
              <a:ext uri="{FF2B5EF4-FFF2-40B4-BE49-F238E27FC236}">
                <a16:creationId xmlns:a16="http://schemas.microsoft.com/office/drawing/2014/main" id="{BBA13FF7-C9E5-9B94-5D29-6EF7D3B3030B}"/>
              </a:ext>
            </a:extLst>
          </p:cNvPr>
          <p:cNvSpPr txBox="1"/>
          <p:nvPr/>
        </p:nvSpPr>
        <p:spPr>
          <a:xfrm>
            <a:off x="1994266" y="1880593"/>
            <a:ext cx="7149734"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end is not immediate.</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even when it is the end, Christians have no reason to fear.</a:t>
            </a:r>
          </a:p>
        </p:txBody>
      </p:sp>
      <p:sp>
        <p:nvSpPr>
          <p:cNvPr id="13" name="TextBox 12">
            <a:extLst>
              <a:ext uri="{FF2B5EF4-FFF2-40B4-BE49-F238E27FC236}">
                <a16:creationId xmlns:a16="http://schemas.microsoft.com/office/drawing/2014/main" id="{324FF754-EB98-BE75-11D1-C6AF966B6F5D}"/>
              </a:ext>
            </a:extLst>
          </p:cNvPr>
          <p:cNvSpPr txBox="1"/>
          <p:nvPr/>
        </p:nvSpPr>
        <p:spPr>
          <a:xfrm>
            <a:off x="394010" y="2706671"/>
            <a:ext cx="8411727"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Before the final chapter.  Living in “The Last Days” (The world as we know it)</a:t>
            </a:r>
          </a:p>
        </p:txBody>
      </p:sp>
      <p:cxnSp>
        <p:nvCxnSpPr>
          <p:cNvPr id="15" name="Straight Connector 14">
            <a:extLst>
              <a:ext uri="{FF2B5EF4-FFF2-40B4-BE49-F238E27FC236}">
                <a16:creationId xmlns:a16="http://schemas.microsoft.com/office/drawing/2014/main" id="{1997F2CC-9C64-3AE0-C5CD-5A9C8F351972}"/>
              </a:ext>
            </a:extLst>
          </p:cNvPr>
          <p:cNvCxnSpPr/>
          <p:nvPr/>
        </p:nvCxnSpPr>
        <p:spPr>
          <a:xfrm>
            <a:off x="528637" y="2581018"/>
            <a:ext cx="8086725" cy="35779"/>
          </a:xfrm>
          <a:prstGeom prst="line">
            <a:avLst/>
          </a:prstGeom>
          <a:ln>
            <a:solidFill>
              <a:schemeClr val="tx2">
                <a:lumMod val="10000"/>
                <a:lumOff val="90000"/>
              </a:schemeClr>
            </a:solidFill>
          </a:ln>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44971768-E0A0-039F-3DD8-3838FCE49C0E}"/>
              </a:ext>
            </a:extLst>
          </p:cNvPr>
          <p:cNvSpPr txBox="1"/>
          <p:nvPr/>
        </p:nvSpPr>
        <p:spPr>
          <a:xfrm>
            <a:off x="37517" y="3041589"/>
            <a:ext cx="910648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International wars;   Earthquakes;  Famines;  Disease pandemics;  Terrors;  Signs in the sky</a:t>
            </a:r>
          </a:p>
        </p:txBody>
      </p:sp>
    </p:spTree>
    <p:extLst>
      <p:ext uri="{BB962C8B-B14F-4D97-AF65-F5344CB8AC3E}">
        <p14:creationId xmlns:p14="http://schemas.microsoft.com/office/powerpoint/2010/main" val="158033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 grpId="0" uiExpand="1" build="p" animBg="1"/>
      <p:bldP spid="7" grpId="0"/>
      <p:bldP spid="8" grpId="0"/>
      <p:bldP spid="2" grpId="0"/>
      <p:bldP spid="4" grpId="0"/>
      <p:bldP spid="5" grpId="0"/>
      <p:bldP spid="13"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The Next Chapter   ––   Gaining life by endurance.</a:t>
            </a:r>
          </a:p>
        </p:txBody>
      </p:sp>
      <p:sp>
        <p:nvSpPr>
          <p:cNvPr id="16" name="TextBox 15">
            <a:extLst>
              <a:ext uri="{FF2B5EF4-FFF2-40B4-BE49-F238E27FC236}">
                <a16:creationId xmlns:a16="http://schemas.microsoft.com/office/drawing/2014/main" id="{2BF1BB00-AB76-4B1D-CCC2-134EFB68C205}"/>
              </a:ext>
            </a:extLst>
          </p:cNvPr>
          <p:cNvSpPr txBox="1"/>
          <p:nvPr/>
        </p:nvSpPr>
        <p:spPr>
          <a:xfrm>
            <a:off x="596503" y="2877416"/>
            <a:ext cx="7950993" cy="830997"/>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before all this they will lay their hands on you and persecute you, delivering you up to the synagogues and prisons, and you will be brought before kings and governors for my name’s sake.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This will be your opportunity to bear witness.</a:t>
            </a:r>
            <a:r>
              <a:rPr lang="en-AU" sz="1600" dirty="0"/>
              <a:t> </a:t>
            </a:r>
            <a:endParaRPr lang="en-US" sz="1600" dirty="0"/>
          </a:p>
        </p:txBody>
      </p:sp>
      <p:sp>
        <p:nvSpPr>
          <p:cNvPr id="3" name="TextBox 2">
            <a:extLst>
              <a:ext uri="{FF2B5EF4-FFF2-40B4-BE49-F238E27FC236}">
                <a16:creationId xmlns:a16="http://schemas.microsoft.com/office/drawing/2014/main" id="{16D6D0B9-2CAF-A666-CFC4-38EC75A99D0E}"/>
              </a:ext>
            </a:extLst>
          </p:cNvPr>
          <p:cNvSpPr txBox="1"/>
          <p:nvPr/>
        </p:nvSpPr>
        <p:spPr>
          <a:xfrm>
            <a:off x="669078" y="461665"/>
            <a:ext cx="7581954" cy="646331"/>
          </a:xfrm>
          <a:prstGeom prst="rect">
            <a:avLst/>
          </a:prstGeom>
          <a:noFill/>
          <a:ln>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70A.D.   The fall of Jerusalem and the Destruction of the Temple.</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 A picture of the chaos that will accompany “The End”...    But not the end...</a:t>
            </a:r>
          </a:p>
        </p:txBody>
      </p:sp>
      <p:sp>
        <p:nvSpPr>
          <p:cNvPr id="7" name="TextBox 6">
            <a:extLst>
              <a:ext uri="{FF2B5EF4-FFF2-40B4-BE49-F238E27FC236}">
                <a16:creationId xmlns:a16="http://schemas.microsoft.com/office/drawing/2014/main" id="{8D93EE47-3A85-7E3A-3317-33F9B2F0AE62}"/>
              </a:ext>
            </a:extLst>
          </p:cNvPr>
          <p:cNvSpPr txBox="1"/>
          <p:nvPr/>
        </p:nvSpPr>
        <p:spPr>
          <a:xfrm>
            <a:off x="0" y="1384995"/>
            <a:ext cx="2486026"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Do not be led astray</a:t>
            </a:r>
          </a:p>
        </p:txBody>
      </p:sp>
      <p:sp>
        <p:nvSpPr>
          <p:cNvPr id="8" name="TextBox 7">
            <a:extLst>
              <a:ext uri="{FF2B5EF4-FFF2-40B4-BE49-F238E27FC236}">
                <a16:creationId xmlns:a16="http://schemas.microsoft.com/office/drawing/2014/main" id="{2BB850FA-293D-F535-12B3-80E2B889703A}"/>
              </a:ext>
            </a:extLst>
          </p:cNvPr>
          <p:cNvSpPr txBox="1"/>
          <p:nvPr/>
        </p:nvSpPr>
        <p:spPr>
          <a:xfrm>
            <a:off x="2215722" y="1415773"/>
            <a:ext cx="6860319"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follow false messiahs;   Don’t listen to the Doomsday preachers.</a:t>
            </a:r>
          </a:p>
        </p:txBody>
      </p:sp>
      <p:sp>
        <p:nvSpPr>
          <p:cNvPr id="2" name="TextBox 1">
            <a:extLst>
              <a:ext uri="{FF2B5EF4-FFF2-40B4-BE49-F238E27FC236}">
                <a16:creationId xmlns:a16="http://schemas.microsoft.com/office/drawing/2014/main" id="{9A409616-0792-E8F1-196C-824C790EBBE9}"/>
              </a:ext>
            </a:extLst>
          </p:cNvPr>
          <p:cNvSpPr txBox="1"/>
          <p:nvPr/>
        </p:nvSpPr>
        <p:spPr>
          <a:xfrm>
            <a:off x="764381" y="1107996"/>
            <a:ext cx="8041356"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When in the chaos, it seems like the world we know is about to end:</a:t>
            </a:r>
          </a:p>
        </p:txBody>
      </p:sp>
      <p:sp>
        <p:nvSpPr>
          <p:cNvPr id="4" name="TextBox 3">
            <a:extLst>
              <a:ext uri="{FF2B5EF4-FFF2-40B4-BE49-F238E27FC236}">
                <a16:creationId xmlns:a16="http://schemas.microsoft.com/office/drawing/2014/main" id="{79B3DE29-2911-CED4-D446-5FEA91A4784E}"/>
              </a:ext>
            </a:extLst>
          </p:cNvPr>
          <p:cNvSpPr txBox="1"/>
          <p:nvPr/>
        </p:nvSpPr>
        <p:spPr>
          <a:xfrm>
            <a:off x="0" y="1723550"/>
            <a:ext cx="241458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Do not be afraid</a:t>
            </a:r>
          </a:p>
        </p:txBody>
      </p:sp>
      <p:sp>
        <p:nvSpPr>
          <p:cNvPr id="5" name="TextBox 4">
            <a:extLst>
              <a:ext uri="{FF2B5EF4-FFF2-40B4-BE49-F238E27FC236}">
                <a16:creationId xmlns:a16="http://schemas.microsoft.com/office/drawing/2014/main" id="{BBA13FF7-C9E5-9B94-5D29-6EF7D3B3030B}"/>
              </a:ext>
            </a:extLst>
          </p:cNvPr>
          <p:cNvSpPr txBox="1"/>
          <p:nvPr/>
        </p:nvSpPr>
        <p:spPr>
          <a:xfrm>
            <a:off x="1994266" y="1718549"/>
            <a:ext cx="7149734"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end is not immediate.</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even when it is the end, Christians have no reason to fear.</a:t>
            </a:r>
          </a:p>
        </p:txBody>
      </p:sp>
      <p:sp>
        <p:nvSpPr>
          <p:cNvPr id="13" name="TextBox 12">
            <a:extLst>
              <a:ext uri="{FF2B5EF4-FFF2-40B4-BE49-F238E27FC236}">
                <a16:creationId xmlns:a16="http://schemas.microsoft.com/office/drawing/2014/main" id="{324FF754-EB98-BE75-11D1-C6AF966B6F5D}"/>
              </a:ext>
            </a:extLst>
          </p:cNvPr>
          <p:cNvSpPr txBox="1"/>
          <p:nvPr/>
        </p:nvSpPr>
        <p:spPr>
          <a:xfrm>
            <a:off x="356319" y="2268228"/>
            <a:ext cx="8411727"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Before the final chapter.  Living in “The Last Days” (The world as we know it)</a:t>
            </a:r>
          </a:p>
        </p:txBody>
      </p:sp>
      <p:cxnSp>
        <p:nvCxnSpPr>
          <p:cNvPr id="15" name="Straight Connector 14">
            <a:extLst>
              <a:ext uri="{FF2B5EF4-FFF2-40B4-BE49-F238E27FC236}">
                <a16:creationId xmlns:a16="http://schemas.microsoft.com/office/drawing/2014/main" id="{1997F2CC-9C64-3AE0-C5CD-5A9C8F351972}"/>
              </a:ext>
            </a:extLst>
          </p:cNvPr>
          <p:cNvCxnSpPr/>
          <p:nvPr/>
        </p:nvCxnSpPr>
        <p:spPr>
          <a:xfrm>
            <a:off x="460771" y="2296479"/>
            <a:ext cx="8086725" cy="35779"/>
          </a:xfrm>
          <a:prstGeom prst="line">
            <a:avLst/>
          </a:prstGeom>
          <a:ln>
            <a:solidFill>
              <a:schemeClr val="tx2">
                <a:lumMod val="10000"/>
                <a:lumOff val="90000"/>
              </a:schemeClr>
            </a:solidFill>
          </a:ln>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44971768-E0A0-039F-3DD8-3838FCE49C0E}"/>
              </a:ext>
            </a:extLst>
          </p:cNvPr>
          <p:cNvSpPr txBox="1"/>
          <p:nvPr/>
        </p:nvSpPr>
        <p:spPr>
          <a:xfrm>
            <a:off x="37517" y="2540226"/>
            <a:ext cx="910648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International wars;   Earthquakes;  Famines;  Disease pandemics;  Terrors;  Signs in the sky</a:t>
            </a:r>
          </a:p>
        </p:txBody>
      </p:sp>
      <p:sp>
        <p:nvSpPr>
          <p:cNvPr id="9" name="TextBox 8">
            <a:extLst>
              <a:ext uri="{FF2B5EF4-FFF2-40B4-BE49-F238E27FC236}">
                <a16:creationId xmlns:a16="http://schemas.microsoft.com/office/drawing/2014/main" id="{0FF38CCD-5CFC-4C78-68EC-B84AD667A8A2}"/>
              </a:ext>
            </a:extLst>
          </p:cNvPr>
          <p:cNvSpPr txBox="1"/>
          <p:nvPr/>
        </p:nvSpPr>
        <p:spPr>
          <a:xfrm>
            <a:off x="8942" y="3718945"/>
            <a:ext cx="9106483" cy="646331"/>
          </a:xfrm>
          <a:prstGeom prst="rect">
            <a:avLst/>
          </a:prstGeom>
          <a:noFill/>
        </p:spPr>
        <p:txBody>
          <a:bodyPr wrap="square" rtlCol="0">
            <a:spAutoFit/>
          </a:bodyPr>
          <a:lstStyle/>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“normal” for Christians to be persecuted.  (Religious  &amp;  Political  persecution)</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a:t>
            </a:r>
            <a:r>
              <a:rPr lang="en-AU" u="sng" dirty="0">
                <a:solidFill>
                  <a:schemeClr val="bg1"/>
                </a:solidFill>
                <a:latin typeface="Times New Roman" panose="02020603050405020304" pitchFamily="18" charset="0"/>
                <a:cs typeface="Times New Roman" panose="02020603050405020304" pitchFamily="18" charset="0"/>
              </a:rPr>
              <a:t>like</a:t>
            </a:r>
            <a:r>
              <a:rPr lang="en-AU" dirty="0">
                <a:solidFill>
                  <a:schemeClr val="bg1"/>
                </a:solidFill>
                <a:latin typeface="Times New Roman" panose="02020603050405020304" pitchFamily="18" charset="0"/>
                <a:cs typeface="Times New Roman" panose="02020603050405020304" pitchFamily="18" charset="0"/>
              </a:rPr>
              <a:t> “the end”, &amp; the end can come at any moment.  Be ready.</a:t>
            </a:r>
          </a:p>
        </p:txBody>
      </p:sp>
      <p:sp>
        <p:nvSpPr>
          <p:cNvPr id="10" name="TextBox 9">
            <a:extLst>
              <a:ext uri="{FF2B5EF4-FFF2-40B4-BE49-F238E27FC236}">
                <a16:creationId xmlns:a16="http://schemas.microsoft.com/office/drawing/2014/main" id="{57F0C6F9-0D1C-6628-B6FE-FA8034686CCB}"/>
              </a:ext>
            </a:extLst>
          </p:cNvPr>
          <p:cNvSpPr txBox="1"/>
          <p:nvPr/>
        </p:nvSpPr>
        <p:spPr>
          <a:xfrm>
            <a:off x="914401" y="4288067"/>
            <a:ext cx="6500812"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Persecution &amp; Arrest are opportunities to be witnesses for Jesus</a:t>
            </a:r>
          </a:p>
        </p:txBody>
      </p:sp>
      <p:sp>
        <p:nvSpPr>
          <p:cNvPr id="11" name="TextBox 10">
            <a:extLst>
              <a:ext uri="{FF2B5EF4-FFF2-40B4-BE49-F238E27FC236}">
                <a16:creationId xmlns:a16="http://schemas.microsoft.com/office/drawing/2014/main" id="{605B3206-FADE-AB77-06F6-8A5DDEE6563E}"/>
              </a:ext>
            </a:extLst>
          </p:cNvPr>
          <p:cNvSpPr txBox="1"/>
          <p:nvPr/>
        </p:nvSpPr>
        <p:spPr>
          <a:xfrm>
            <a:off x="1092994" y="4583339"/>
            <a:ext cx="8008144"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gives us the mouth/words/wisdom for defence and to bear witness for Him</a:t>
            </a:r>
          </a:p>
        </p:txBody>
      </p:sp>
      <p:sp>
        <p:nvSpPr>
          <p:cNvPr id="12" name="TextBox 11">
            <a:extLst>
              <a:ext uri="{FF2B5EF4-FFF2-40B4-BE49-F238E27FC236}">
                <a16:creationId xmlns:a16="http://schemas.microsoft.com/office/drawing/2014/main" id="{6C69F694-2401-C36E-1818-02B438A35475}"/>
              </a:ext>
            </a:extLst>
          </p:cNvPr>
          <p:cNvSpPr txBox="1"/>
          <p:nvPr/>
        </p:nvSpPr>
        <p:spPr>
          <a:xfrm>
            <a:off x="7144" y="4876233"/>
            <a:ext cx="9136856"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Christians are persecuted, genuine faith becomes evident.  </a:t>
            </a:r>
            <a:r>
              <a:rPr lang="en-AU" dirty="0">
                <a:solidFill>
                  <a:srgbClr val="FFFF00"/>
                </a:solidFill>
                <a:latin typeface="Times New Roman" panose="02020603050405020304" pitchFamily="18" charset="0"/>
                <a:cs typeface="Times New Roman" panose="02020603050405020304" pitchFamily="18" charset="0"/>
              </a:rPr>
              <a:t>We could never deny Him</a:t>
            </a:r>
          </a:p>
        </p:txBody>
      </p:sp>
    </p:spTree>
    <p:extLst>
      <p:ext uri="{BB962C8B-B14F-4D97-AF65-F5344CB8AC3E}">
        <p14:creationId xmlns:p14="http://schemas.microsoft.com/office/powerpoint/2010/main" val="366179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The Next Chapter   ––   Gaining life by endurance.</a:t>
            </a:r>
          </a:p>
        </p:txBody>
      </p:sp>
      <p:sp>
        <p:nvSpPr>
          <p:cNvPr id="16" name="TextBox 15">
            <a:extLst>
              <a:ext uri="{FF2B5EF4-FFF2-40B4-BE49-F238E27FC236}">
                <a16:creationId xmlns:a16="http://schemas.microsoft.com/office/drawing/2014/main" id="{2BF1BB00-AB76-4B1D-CCC2-134EFB68C205}"/>
              </a:ext>
            </a:extLst>
          </p:cNvPr>
          <p:cNvSpPr txBox="1"/>
          <p:nvPr/>
        </p:nvSpPr>
        <p:spPr>
          <a:xfrm>
            <a:off x="440124" y="4340038"/>
            <a:ext cx="8263752" cy="584775"/>
          </a:xfrm>
          <a:prstGeom prst="rect">
            <a:avLst/>
          </a:prstGeom>
          <a:solidFill>
            <a:schemeClr val="bg1"/>
          </a:solidFill>
        </p:spPr>
        <p:txBody>
          <a:bodyPr wrap="square" rtlCol="0">
            <a:spAutoFit/>
          </a:bodyPr>
          <a:lstStyle/>
          <a:p>
            <a:r>
              <a:rPr lang="en-AU"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some of you they will put to death</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 will be hated by all for my name’s sake.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not a hair of your head will perish</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By your endurance you will gain your lives.</a:t>
            </a:r>
            <a:endParaRPr lang="en-US" sz="1600" dirty="0"/>
          </a:p>
        </p:txBody>
      </p:sp>
      <p:sp>
        <p:nvSpPr>
          <p:cNvPr id="3" name="TextBox 2">
            <a:extLst>
              <a:ext uri="{FF2B5EF4-FFF2-40B4-BE49-F238E27FC236}">
                <a16:creationId xmlns:a16="http://schemas.microsoft.com/office/drawing/2014/main" id="{16D6D0B9-2CAF-A666-CFC4-38EC75A99D0E}"/>
              </a:ext>
            </a:extLst>
          </p:cNvPr>
          <p:cNvSpPr txBox="1"/>
          <p:nvPr/>
        </p:nvSpPr>
        <p:spPr>
          <a:xfrm>
            <a:off x="669078" y="461665"/>
            <a:ext cx="7581954" cy="646331"/>
          </a:xfrm>
          <a:prstGeom prst="rect">
            <a:avLst/>
          </a:prstGeom>
          <a:noFill/>
          <a:ln>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70A.D.   The fall of Jerusalem and the Destruction of the Temple.</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 A picture of the chaos that will accompany “The End”...    But not the end...</a:t>
            </a:r>
          </a:p>
        </p:txBody>
      </p:sp>
      <p:sp>
        <p:nvSpPr>
          <p:cNvPr id="7" name="TextBox 6">
            <a:extLst>
              <a:ext uri="{FF2B5EF4-FFF2-40B4-BE49-F238E27FC236}">
                <a16:creationId xmlns:a16="http://schemas.microsoft.com/office/drawing/2014/main" id="{8D93EE47-3A85-7E3A-3317-33F9B2F0AE62}"/>
              </a:ext>
            </a:extLst>
          </p:cNvPr>
          <p:cNvSpPr txBox="1"/>
          <p:nvPr/>
        </p:nvSpPr>
        <p:spPr>
          <a:xfrm>
            <a:off x="0" y="1384995"/>
            <a:ext cx="2486026"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Do not be led astray</a:t>
            </a:r>
          </a:p>
        </p:txBody>
      </p:sp>
      <p:sp>
        <p:nvSpPr>
          <p:cNvPr id="8" name="TextBox 7">
            <a:extLst>
              <a:ext uri="{FF2B5EF4-FFF2-40B4-BE49-F238E27FC236}">
                <a16:creationId xmlns:a16="http://schemas.microsoft.com/office/drawing/2014/main" id="{2BB850FA-293D-F535-12B3-80E2B889703A}"/>
              </a:ext>
            </a:extLst>
          </p:cNvPr>
          <p:cNvSpPr txBox="1"/>
          <p:nvPr/>
        </p:nvSpPr>
        <p:spPr>
          <a:xfrm>
            <a:off x="2215722" y="1415773"/>
            <a:ext cx="6860319"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follow false messiahs;   Don’t listen to the Doomsday preachers.</a:t>
            </a:r>
          </a:p>
        </p:txBody>
      </p:sp>
      <p:sp>
        <p:nvSpPr>
          <p:cNvPr id="2" name="TextBox 1">
            <a:extLst>
              <a:ext uri="{FF2B5EF4-FFF2-40B4-BE49-F238E27FC236}">
                <a16:creationId xmlns:a16="http://schemas.microsoft.com/office/drawing/2014/main" id="{9A409616-0792-E8F1-196C-824C790EBBE9}"/>
              </a:ext>
            </a:extLst>
          </p:cNvPr>
          <p:cNvSpPr txBox="1"/>
          <p:nvPr/>
        </p:nvSpPr>
        <p:spPr>
          <a:xfrm>
            <a:off x="764381" y="1107996"/>
            <a:ext cx="8041356"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When in the chaos, it seems like the world we know is about to end:</a:t>
            </a:r>
          </a:p>
        </p:txBody>
      </p:sp>
      <p:sp>
        <p:nvSpPr>
          <p:cNvPr id="4" name="TextBox 3">
            <a:extLst>
              <a:ext uri="{FF2B5EF4-FFF2-40B4-BE49-F238E27FC236}">
                <a16:creationId xmlns:a16="http://schemas.microsoft.com/office/drawing/2014/main" id="{79B3DE29-2911-CED4-D446-5FEA91A4784E}"/>
              </a:ext>
            </a:extLst>
          </p:cNvPr>
          <p:cNvSpPr txBox="1"/>
          <p:nvPr/>
        </p:nvSpPr>
        <p:spPr>
          <a:xfrm>
            <a:off x="0" y="1723550"/>
            <a:ext cx="241458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Do not be afraid</a:t>
            </a:r>
          </a:p>
        </p:txBody>
      </p:sp>
      <p:sp>
        <p:nvSpPr>
          <p:cNvPr id="5" name="TextBox 4">
            <a:extLst>
              <a:ext uri="{FF2B5EF4-FFF2-40B4-BE49-F238E27FC236}">
                <a16:creationId xmlns:a16="http://schemas.microsoft.com/office/drawing/2014/main" id="{BBA13FF7-C9E5-9B94-5D29-6EF7D3B3030B}"/>
              </a:ext>
            </a:extLst>
          </p:cNvPr>
          <p:cNvSpPr txBox="1"/>
          <p:nvPr/>
        </p:nvSpPr>
        <p:spPr>
          <a:xfrm>
            <a:off x="1994266" y="1718549"/>
            <a:ext cx="7149734"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end is not immediate.</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even when it is the end, Christians have no reason to fear.</a:t>
            </a:r>
          </a:p>
        </p:txBody>
      </p:sp>
      <p:sp>
        <p:nvSpPr>
          <p:cNvPr id="13" name="TextBox 12">
            <a:extLst>
              <a:ext uri="{FF2B5EF4-FFF2-40B4-BE49-F238E27FC236}">
                <a16:creationId xmlns:a16="http://schemas.microsoft.com/office/drawing/2014/main" id="{324FF754-EB98-BE75-11D1-C6AF966B6F5D}"/>
              </a:ext>
            </a:extLst>
          </p:cNvPr>
          <p:cNvSpPr txBox="1"/>
          <p:nvPr/>
        </p:nvSpPr>
        <p:spPr>
          <a:xfrm>
            <a:off x="356319" y="2268228"/>
            <a:ext cx="8411727"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Before the final chapter.  Living in “The Last Days” (The world as we know it)</a:t>
            </a:r>
          </a:p>
        </p:txBody>
      </p:sp>
      <p:cxnSp>
        <p:nvCxnSpPr>
          <p:cNvPr id="15" name="Straight Connector 14">
            <a:extLst>
              <a:ext uri="{FF2B5EF4-FFF2-40B4-BE49-F238E27FC236}">
                <a16:creationId xmlns:a16="http://schemas.microsoft.com/office/drawing/2014/main" id="{1997F2CC-9C64-3AE0-C5CD-5A9C8F351972}"/>
              </a:ext>
            </a:extLst>
          </p:cNvPr>
          <p:cNvCxnSpPr/>
          <p:nvPr/>
        </p:nvCxnSpPr>
        <p:spPr>
          <a:xfrm>
            <a:off x="460771" y="2296479"/>
            <a:ext cx="8086725" cy="35779"/>
          </a:xfrm>
          <a:prstGeom prst="line">
            <a:avLst/>
          </a:prstGeom>
          <a:ln>
            <a:solidFill>
              <a:schemeClr val="tx2">
                <a:lumMod val="10000"/>
                <a:lumOff val="90000"/>
              </a:schemeClr>
            </a:solidFill>
          </a:ln>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44971768-E0A0-039F-3DD8-3838FCE49C0E}"/>
              </a:ext>
            </a:extLst>
          </p:cNvPr>
          <p:cNvSpPr txBox="1"/>
          <p:nvPr/>
        </p:nvSpPr>
        <p:spPr>
          <a:xfrm>
            <a:off x="37517" y="2540226"/>
            <a:ext cx="910648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International wars;   Earthquakes;  Famines;  Disease pandemics;  Terrors;  Signs in the sky</a:t>
            </a:r>
          </a:p>
        </p:txBody>
      </p:sp>
      <p:sp>
        <p:nvSpPr>
          <p:cNvPr id="9" name="TextBox 8">
            <a:extLst>
              <a:ext uri="{FF2B5EF4-FFF2-40B4-BE49-F238E27FC236}">
                <a16:creationId xmlns:a16="http://schemas.microsoft.com/office/drawing/2014/main" id="{0FF38CCD-5CFC-4C78-68EC-B84AD667A8A2}"/>
              </a:ext>
            </a:extLst>
          </p:cNvPr>
          <p:cNvSpPr txBox="1"/>
          <p:nvPr/>
        </p:nvSpPr>
        <p:spPr>
          <a:xfrm>
            <a:off x="39315" y="2846458"/>
            <a:ext cx="9106483" cy="646331"/>
          </a:xfrm>
          <a:prstGeom prst="rect">
            <a:avLst/>
          </a:prstGeom>
          <a:noFill/>
        </p:spPr>
        <p:txBody>
          <a:bodyPr wrap="square" rtlCol="0">
            <a:spAutoFit/>
          </a:bodyPr>
          <a:lstStyle/>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“normal” for Christians to be persecuted.  (Religious  &amp;  Political  persecution)</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a:t>
            </a:r>
            <a:r>
              <a:rPr lang="en-AU" u="sng" dirty="0">
                <a:solidFill>
                  <a:schemeClr val="bg1"/>
                </a:solidFill>
                <a:latin typeface="Times New Roman" panose="02020603050405020304" pitchFamily="18" charset="0"/>
                <a:cs typeface="Times New Roman" panose="02020603050405020304" pitchFamily="18" charset="0"/>
              </a:rPr>
              <a:t>like</a:t>
            </a:r>
            <a:r>
              <a:rPr lang="en-AU" dirty="0">
                <a:solidFill>
                  <a:schemeClr val="bg1"/>
                </a:solidFill>
                <a:latin typeface="Times New Roman" panose="02020603050405020304" pitchFamily="18" charset="0"/>
                <a:cs typeface="Times New Roman" panose="02020603050405020304" pitchFamily="18" charset="0"/>
              </a:rPr>
              <a:t> “the end”, &amp; the end can come at any moment.  Be ready.</a:t>
            </a:r>
          </a:p>
        </p:txBody>
      </p:sp>
      <p:sp>
        <p:nvSpPr>
          <p:cNvPr id="10" name="TextBox 9">
            <a:extLst>
              <a:ext uri="{FF2B5EF4-FFF2-40B4-BE49-F238E27FC236}">
                <a16:creationId xmlns:a16="http://schemas.microsoft.com/office/drawing/2014/main" id="{57F0C6F9-0D1C-6628-B6FE-FA8034686CCB}"/>
              </a:ext>
            </a:extLst>
          </p:cNvPr>
          <p:cNvSpPr txBox="1"/>
          <p:nvPr/>
        </p:nvSpPr>
        <p:spPr>
          <a:xfrm>
            <a:off x="-1" y="5184667"/>
            <a:ext cx="9131511"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When everyone else has fled, those who stand firm for Jesus, gain  LIFE  in Him.</a:t>
            </a:r>
          </a:p>
        </p:txBody>
      </p:sp>
      <p:sp>
        <p:nvSpPr>
          <p:cNvPr id="11" name="TextBox 10">
            <a:extLst>
              <a:ext uri="{FF2B5EF4-FFF2-40B4-BE49-F238E27FC236}">
                <a16:creationId xmlns:a16="http://schemas.microsoft.com/office/drawing/2014/main" id="{605B3206-FADE-AB77-06F6-8A5DDEE6563E}"/>
              </a:ext>
            </a:extLst>
          </p:cNvPr>
          <p:cNvSpPr txBox="1"/>
          <p:nvPr/>
        </p:nvSpPr>
        <p:spPr>
          <a:xfrm>
            <a:off x="1123367" y="3710852"/>
            <a:ext cx="8008144"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gives us the mouth/words/wisdom for defence and to bear witness for Him</a:t>
            </a:r>
          </a:p>
        </p:txBody>
      </p:sp>
      <p:sp>
        <p:nvSpPr>
          <p:cNvPr id="12" name="TextBox 11">
            <a:extLst>
              <a:ext uri="{FF2B5EF4-FFF2-40B4-BE49-F238E27FC236}">
                <a16:creationId xmlns:a16="http://schemas.microsoft.com/office/drawing/2014/main" id="{6C69F694-2401-C36E-1818-02B438A35475}"/>
              </a:ext>
            </a:extLst>
          </p:cNvPr>
          <p:cNvSpPr txBox="1"/>
          <p:nvPr/>
        </p:nvSpPr>
        <p:spPr>
          <a:xfrm>
            <a:off x="37516" y="4003746"/>
            <a:ext cx="910648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Christians are persecuted, genuine faith becomes evident.    </a:t>
            </a:r>
            <a:r>
              <a:rPr lang="en-AU" dirty="0">
                <a:solidFill>
                  <a:srgbClr val="FFFF00"/>
                </a:solidFill>
                <a:latin typeface="Times New Roman" panose="02020603050405020304" pitchFamily="18" charset="0"/>
                <a:cs typeface="Times New Roman" panose="02020603050405020304" pitchFamily="18" charset="0"/>
              </a:rPr>
              <a:t>We could never deny Him</a:t>
            </a:r>
          </a:p>
        </p:txBody>
      </p:sp>
      <p:sp>
        <p:nvSpPr>
          <p:cNvPr id="14" name="TextBox 13">
            <a:extLst>
              <a:ext uri="{FF2B5EF4-FFF2-40B4-BE49-F238E27FC236}">
                <a16:creationId xmlns:a16="http://schemas.microsoft.com/office/drawing/2014/main" id="{8CE691B8-A475-F650-98D5-504F943B14D3}"/>
              </a:ext>
            </a:extLst>
          </p:cNvPr>
          <p:cNvSpPr txBox="1"/>
          <p:nvPr/>
        </p:nvSpPr>
        <p:spPr>
          <a:xfrm>
            <a:off x="16086" y="4918146"/>
            <a:ext cx="9106482"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Even if we lose our physical life, Jesus holds us for eternal life.</a:t>
            </a:r>
          </a:p>
        </p:txBody>
      </p:sp>
      <p:sp>
        <p:nvSpPr>
          <p:cNvPr id="18" name="TextBox 17">
            <a:extLst>
              <a:ext uri="{FF2B5EF4-FFF2-40B4-BE49-F238E27FC236}">
                <a16:creationId xmlns:a16="http://schemas.microsoft.com/office/drawing/2014/main" id="{67893F63-D219-CAAB-BC64-BFE5149A8342}"/>
              </a:ext>
            </a:extLst>
          </p:cNvPr>
          <p:cNvSpPr txBox="1"/>
          <p:nvPr/>
        </p:nvSpPr>
        <p:spPr>
          <a:xfrm>
            <a:off x="935833" y="3416351"/>
            <a:ext cx="6500812"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Persecution &amp; Arrest are opportunities to be witnesses for Jesus</a:t>
            </a:r>
          </a:p>
        </p:txBody>
      </p:sp>
    </p:spTree>
    <p:extLst>
      <p:ext uri="{BB962C8B-B14F-4D97-AF65-F5344CB8AC3E}">
        <p14:creationId xmlns:p14="http://schemas.microsoft.com/office/powerpoint/2010/main" val="361779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4382</TotalTime>
  <Words>1101</Words>
  <Application>Microsoft Macintosh PowerPoint</Application>
  <PresentationFormat>On-screen Show (16:10)</PresentationFormat>
  <Paragraphs>67</Paragraphs>
  <Slides>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149</cp:revision>
  <cp:lastPrinted>2024-12-13T07:01:03Z</cp:lastPrinted>
  <dcterms:created xsi:type="dcterms:W3CDTF">2024-07-12T04:24:48Z</dcterms:created>
  <dcterms:modified xsi:type="dcterms:W3CDTF">2024-12-13T07:02:41Z</dcterms:modified>
</cp:coreProperties>
</file>